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43"/>
  </p:notesMasterIdLst>
  <p:sldIdLst>
    <p:sldId id="621" r:id="rId2"/>
    <p:sldId id="616" r:id="rId3"/>
    <p:sldId id="617" r:id="rId4"/>
    <p:sldId id="618" r:id="rId5"/>
    <p:sldId id="619" r:id="rId6"/>
    <p:sldId id="620" r:id="rId7"/>
    <p:sldId id="622" r:id="rId8"/>
    <p:sldId id="600" r:id="rId9"/>
    <p:sldId id="611" r:id="rId10"/>
    <p:sldId id="612" r:id="rId11"/>
    <p:sldId id="599" r:id="rId12"/>
    <p:sldId id="628" r:id="rId13"/>
    <p:sldId id="610" r:id="rId14"/>
    <p:sldId id="541" r:id="rId15"/>
    <p:sldId id="609" r:id="rId16"/>
    <p:sldId id="543" r:id="rId17"/>
    <p:sldId id="598" r:id="rId18"/>
    <p:sldId id="585" r:id="rId19"/>
    <p:sldId id="582" r:id="rId20"/>
    <p:sldId id="574" r:id="rId21"/>
    <p:sldId id="548" r:id="rId22"/>
    <p:sldId id="623" r:id="rId23"/>
    <p:sldId id="629" r:id="rId24"/>
    <p:sldId id="624" r:id="rId25"/>
    <p:sldId id="614" r:id="rId26"/>
    <p:sldId id="625" r:id="rId27"/>
    <p:sldId id="601" r:id="rId28"/>
    <p:sldId id="603" r:id="rId29"/>
    <p:sldId id="608" r:id="rId30"/>
    <p:sldId id="531" r:id="rId31"/>
    <p:sldId id="589" r:id="rId32"/>
    <p:sldId id="590" r:id="rId33"/>
    <p:sldId id="591" r:id="rId34"/>
    <p:sldId id="555" r:id="rId35"/>
    <p:sldId id="594" r:id="rId36"/>
    <p:sldId id="595" r:id="rId37"/>
    <p:sldId id="596" r:id="rId38"/>
    <p:sldId id="597" r:id="rId39"/>
    <p:sldId id="626" r:id="rId40"/>
    <p:sldId id="627" r:id="rId41"/>
    <p:sldId id="563" r:id="rId42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4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5" pos="2868" userDrawn="1">
          <p15:clr>
            <a:srgbClr val="A4A3A4"/>
          </p15:clr>
        </p15:guide>
        <p15:guide id="6" pos="5433" userDrawn="1">
          <p15:clr>
            <a:srgbClr val="A4A3A4"/>
          </p15:clr>
        </p15:guide>
        <p15:guide id="7" orient="horz" pos="2166" userDrawn="1">
          <p15:clr>
            <a:srgbClr val="A4A3A4"/>
          </p15:clr>
        </p15:guide>
        <p15:guide id="8" orient="horz" pos="232" userDrawn="1">
          <p15:clr>
            <a:srgbClr val="A4A3A4"/>
          </p15:clr>
        </p15:guide>
        <p15:guide id="9" pos="4154" userDrawn="1">
          <p15:clr>
            <a:srgbClr val="A4A3A4"/>
          </p15:clr>
        </p15:guide>
        <p15:guide id="10" pos="16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войникова Светлана Дмитриевна \ Svetlana Dvoynikova" initials="ДСД\SD" lastIdx="1" clrIdx="0">
    <p:extLst>
      <p:ext uri="{19B8F6BF-5375-455C-9EA6-DF929625EA0E}">
        <p15:presenceInfo xmlns:p15="http://schemas.microsoft.com/office/powerpoint/2012/main" userId="S-1-5-21-2237051956-2306560242-786066763-354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2FF"/>
    <a:srgbClr val="00C6FF"/>
    <a:srgbClr val="FFF0EF"/>
    <a:srgbClr val="FFF9E7"/>
    <a:srgbClr val="EFF6EA"/>
    <a:srgbClr val="E0F0E3"/>
    <a:srgbClr val="00B0F0"/>
    <a:srgbClr val="F7F9F1"/>
    <a:srgbClr val="FFF3F3"/>
    <a:srgbClr val="FFF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33" autoAdjust="0"/>
    <p:restoredTop sz="96914" autoAdjust="0"/>
  </p:normalViewPr>
  <p:slideViewPr>
    <p:cSldViewPr snapToGrid="0" snapToObjects="1">
      <p:cViewPr varScale="1">
        <p:scale>
          <a:sx n="67" d="100"/>
          <a:sy n="67" d="100"/>
        </p:scale>
        <p:origin x="234" y="72"/>
      </p:cViewPr>
      <p:guideLst>
        <p:guide orient="horz" pos="2160"/>
        <p:guide pos="2874"/>
        <p:guide pos="340"/>
        <p:guide orient="horz" pos="4088"/>
        <p:guide pos="2868"/>
        <p:guide pos="5433"/>
        <p:guide orient="horz" pos="2166"/>
        <p:guide orient="horz" pos="232"/>
        <p:guide pos="4154"/>
        <p:guide pos="16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D5389-6599-DC4A-911F-A3AAA306E422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C62F1-DFEF-0C40-A138-7B1B9E8D7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31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5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53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89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05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8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7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3013"/>
            <a:ext cx="447198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5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3013"/>
            <a:ext cx="447198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1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3013"/>
            <a:ext cx="447198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67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3013"/>
            <a:ext cx="447198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61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7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1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00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2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5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s_key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 userDrawn="1"/>
        </p:nvCxnSpPr>
        <p:spPr>
          <a:xfrm>
            <a:off x="228600" y="6453336"/>
            <a:ext cx="86400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37160" y="762000"/>
            <a:ext cx="88696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50" y="152400"/>
            <a:ext cx="541768" cy="46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415697"/>
            <a:ext cx="7992888" cy="276999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1800" baseline="0" dirty="0" smtClean="0">
                <a:solidFill>
                  <a:srgbClr val="00B0F0"/>
                </a:solidFill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28600" y="49169"/>
            <a:ext cx="7992888" cy="307777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2000" b="1" baseline="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Section header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739268" y="655143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E0F4141-11C1-40E5-A1A7-2EABF66DD29C}" type="slidenum">
              <a:rPr lang="ru-RU" sz="8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ru-RU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452562"/>
            <a:ext cx="2971800" cy="1604405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0"/>
            </a:lvl2pPr>
            <a:lvl3pPr marL="914400" indent="0">
              <a:buNone/>
              <a:defRPr sz="8000"/>
            </a:lvl3pPr>
            <a:lvl4pPr marL="1371600" indent="0">
              <a:buNone/>
              <a:defRPr sz="8000"/>
            </a:lvl4pPr>
            <a:lvl5pPr marL="1828800" indent="0">
              <a:buNone/>
              <a:defRPr sz="8000"/>
            </a:lvl5pPr>
          </a:lstStyle>
          <a:p>
            <a:pPr lvl="0"/>
            <a:r>
              <a:rPr lang="en-US" dirty="0" smtClean="0"/>
              <a:t>DATA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95600"/>
            <a:ext cx="22098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800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Unit / info</a:t>
            </a:r>
            <a:endParaRPr lang="en-US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562600" y="2207535"/>
            <a:ext cx="2971800" cy="1604405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0"/>
            </a:lvl2pPr>
            <a:lvl3pPr marL="914400" indent="0">
              <a:buNone/>
              <a:defRPr sz="8000"/>
            </a:lvl3pPr>
            <a:lvl4pPr marL="1371600" indent="0">
              <a:buNone/>
              <a:defRPr sz="8000"/>
            </a:lvl4pPr>
            <a:lvl5pPr marL="1828800" indent="0">
              <a:buNone/>
              <a:defRPr sz="8000"/>
            </a:lvl5pPr>
          </a:lstStyle>
          <a:p>
            <a:pPr lvl="0"/>
            <a:r>
              <a:rPr lang="en-US" dirty="0" smtClean="0"/>
              <a:t>DATA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324600" y="3650573"/>
            <a:ext cx="22098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800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Unit / info</a:t>
            </a:r>
            <a:endParaRPr lang="en-US" dirty="0"/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576800" y="3944478"/>
            <a:ext cx="2971800" cy="1604405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0"/>
            </a:lvl2pPr>
            <a:lvl3pPr marL="914400" indent="0">
              <a:buNone/>
              <a:defRPr sz="8000"/>
            </a:lvl3pPr>
            <a:lvl4pPr marL="1371600" indent="0">
              <a:buNone/>
              <a:defRPr sz="8000"/>
            </a:lvl4pPr>
            <a:lvl5pPr marL="1828800" indent="0">
              <a:buNone/>
              <a:defRPr sz="8000"/>
            </a:lvl5pPr>
          </a:lstStyle>
          <a:p>
            <a:pPr lvl="0"/>
            <a:r>
              <a:rPr lang="en-US" dirty="0" smtClean="0"/>
              <a:t>DATA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338800" y="5387516"/>
            <a:ext cx="22098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800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Unit /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8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 userDrawn="1"/>
        </p:nvCxnSpPr>
        <p:spPr>
          <a:xfrm>
            <a:off x="137160" y="762000"/>
            <a:ext cx="88696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50" y="152400"/>
            <a:ext cx="541768" cy="46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415697"/>
            <a:ext cx="7992888" cy="276999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1800" baseline="0" dirty="0" smtClean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28600" y="49169"/>
            <a:ext cx="7992888" cy="307777"/>
          </a:xfrm>
          <a:noFill/>
        </p:spPr>
        <p:txBody>
          <a:bodyPr wrap="square" lIns="36000" tIns="0" rIns="0" bIns="0" rtlCol="0" anchor="ctr" anchorCtr="0">
            <a:spAutoFit/>
          </a:bodyPr>
          <a:lstStyle>
            <a:lvl1pPr marL="0" indent="0">
              <a:buNone/>
              <a:defRPr lang="en-US" sz="2000" b="1" baseline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marL="0" lvl="0"/>
            <a:r>
              <a:rPr lang="en-US" dirty="0" smtClean="0"/>
              <a:t>Section header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739268" y="655143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E0F4141-11C1-40E5-A1A7-2EABF66DD29C}" type="slidenum">
              <a:rPr lang="ru-RU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ru-RU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1300163"/>
            <a:ext cx="4953000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2588456"/>
            <a:ext cx="4953000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3876749"/>
            <a:ext cx="4953000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28600" y="5165042"/>
            <a:ext cx="4953000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943600" y="1301361"/>
            <a:ext cx="2719634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943600" y="2589654"/>
            <a:ext cx="2719634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5943600" y="3877947"/>
            <a:ext cx="2719634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943600" y="5166240"/>
            <a:ext cx="2719634" cy="1030287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63" name="Прямая соединительная линия 7"/>
          <p:cNvCxnSpPr/>
          <p:nvPr userDrawn="1"/>
        </p:nvCxnSpPr>
        <p:spPr>
          <a:xfrm>
            <a:off x="228600" y="6453336"/>
            <a:ext cx="86400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NEW EC Moscow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7"/>
          <p:cNvCxnSpPr/>
          <p:nvPr/>
        </p:nvCxnSpPr>
        <p:spPr>
          <a:xfrm>
            <a:off x="386862" y="6308725"/>
            <a:ext cx="8439150" cy="0"/>
          </a:xfrm>
          <a:prstGeom prst="line">
            <a:avLst/>
          </a:prstGeom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8"/>
          <p:cNvCxnSpPr/>
          <p:nvPr/>
        </p:nvCxnSpPr>
        <p:spPr>
          <a:xfrm>
            <a:off x="366346" y="756000"/>
            <a:ext cx="845966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5538" y="324000"/>
            <a:ext cx="7529908" cy="360000"/>
          </a:xfrm>
          <a:prstGeom prst="rect">
            <a:avLst/>
          </a:prstGeom>
        </p:spPr>
        <p:txBody>
          <a:bodyPr lIns="0" tIns="0" rIns="46800"/>
          <a:lstStyle>
            <a:lvl1pPr>
              <a:defRPr sz="203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Edit Title by </a:t>
            </a:r>
            <a:r>
              <a:rPr lang="en-US" noProof="0" dirty="0" smtClean="0"/>
              <a:t>“clicking”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315" y="188642"/>
            <a:ext cx="49969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71901" y="6559483"/>
            <a:ext cx="139461" cy="14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23">
                <a:solidFill>
                  <a:schemeClr val="tx1"/>
                </a:solidFill>
                <a:cs typeface="+mn-cs"/>
              </a:defRPr>
            </a:lvl1pPr>
          </a:lstStyle>
          <a:p>
            <a:fld id="{63C688DC-978B-4352-B9FB-AAA8A27D0053}" type="slidenum">
              <a:rPr lang="de-DE" smtClean="0"/>
              <a:t>‹#›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3863649" y="6498811"/>
            <a:ext cx="1404156" cy="223819"/>
          </a:xfrm>
          <a:prstGeom prst="rect">
            <a:avLst/>
          </a:prstGeom>
        </p:spPr>
        <p:txBody>
          <a:bodyPr/>
          <a:lstStyle>
            <a:lvl1pPr algn="ctr">
              <a:defRPr sz="923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214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asi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7989" y="246095"/>
            <a:ext cx="6713361" cy="360000"/>
          </a:xfrm>
          <a:prstGeom prst="rect">
            <a:avLst/>
          </a:prstGeom>
        </p:spPr>
        <p:txBody>
          <a:bodyPr lIns="0" tIns="0" rIns="46800"/>
          <a:lstStyle>
            <a:lvl1pPr>
              <a:defRPr sz="203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Edit Title by </a:t>
            </a:r>
            <a:r>
              <a:rPr lang="en-US" noProof="0" dirty="0"/>
              <a:t>“clicking”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63" y="188640"/>
            <a:ext cx="1514430" cy="41015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858031" y="6424282"/>
            <a:ext cx="166712" cy="170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fld id="{0A1F8857-7F5C-47BA-9EE9-AD8A92E61C93}" type="slidenum">
              <a:rPr lang="ru-RU" sz="1108" smtClean="0">
                <a:solidFill>
                  <a:srgbClr val="6D727A"/>
                </a:solidFill>
              </a:rPr>
              <a:pPr algn="l"/>
              <a:t>‹#›</a:t>
            </a:fld>
            <a:endParaRPr lang="ru-RU" sz="1108" dirty="0">
              <a:solidFill>
                <a:srgbClr val="6D72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7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EuroChem Agro Title only">
    <p:bg>
      <p:bgPr>
        <a:solidFill>
          <a:srgbClr val="0538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5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0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81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1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9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6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February 26, 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9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February 26, 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01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4009" r:id="rId12"/>
    <p:sldLayoutId id="2147484023" r:id="rId13"/>
    <p:sldLayoutId id="2147484038" r:id="rId14"/>
    <p:sldLayoutId id="2147484039" r:id="rId15"/>
    <p:sldLayoutId id="2147484040" r:id="rId16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56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Dmitry.Sidorenko@eurochem.ru" TargetMode="External"/><Relationship Id="rId2" Type="http://schemas.openxmlformats.org/officeDocument/2006/relationships/hyperlink" Target="mailto:Mariya.Vizirskaya@eurochem.ru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agrodep@eurochem.ru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6049" y="1340768"/>
            <a:ext cx="749996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Минеральное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питание для ягодных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 от компании ЕвроХим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336049" y="2780928"/>
            <a:ext cx="7543800" cy="566172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Визирская Мария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20</a:t>
            </a:r>
            <a:r>
              <a:rPr lang="ru-RU" dirty="0" smtClean="0">
                <a:solidFill>
                  <a:schemeClr val="bg1"/>
                </a:solidFill>
              </a:rPr>
              <a:t>20</a:t>
            </a: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" y="64749"/>
            <a:ext cx="3510224" cy="1109937"/>
            <a:chOff x="457200" y="1066800"/>
            <a:chExt cx="2125237" cy="63439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82" r="72177" b="35182"/>
            <a:stretch/>
          </p:blipFill>
          <p:spPr>
            <a:xfrm>
              <a:off x="457200" y="1066800"/>
              <a:ext cx="595594" cy="63439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0" t="44035" r="1" b="47847"/>
            <a:stretch/>
          </p:blipFill>
          <p:spPr>
            <a:xfrm>
              <a:off x="1143000" y="1296410"/>
              <a:ext cx="1439437" cy="17517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8298" b="10974"/>
          <a:stretch/>
        </p:blipFill>
        <p:spPr>
          <a:xfrm>
            <a:off x="1" y="3430567"/>
            <a:ext cx="9144000" cy="34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www.yara.us/contentassets/8488181c7e3d4aeda6a859fd10c9fd71/us-media/micronutrient-uptake-by-strawberry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5"/>
          <a:stretch/>
        </p:blipFill>
        <p:spPr bwMode="auto">
          <a:xfrm>
            <a:off x="629858" y="1553299"/>
            <a:ext cx="7591630" cy="42266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питание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Особенности минерального питания ягод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629858" y="1246273"/>
            <a:ext cx="6102146" cy="1274195"/>
          </a:xfrm>
          <a:solidFill>
            <a:schemeClr val="bg1"/>
          </a:solidFill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Вынос микроэлементов (растение + ягода)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Субстрат (перлит)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г/тонна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19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 Азот как элемент </a:t>
            </a:r>
            <a:r>
              <a:rPr lang="ru-RU" sz="2000" dirty="0" smtClean="0">
                <a:latin typeface="Calibri" panose="020F0502020204030204" pitchFamily="34" charset="0"/>
              </a:rPr>
              <a:t>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920" y="992262"/>
            <a:ext cx="3328709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Азот</a:t>
            </a:r>
          </a:p>
        </p:txBody>
      </p:sp>
      <p:pic>
        <p:nvPicPr>
          <p:cNvPr id="3076" name="Picture 4" descr="Картинки по запросу &quot;nitrogen deficiency strawberri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841" y="3619165"/>
            <a:ext cx="3655332" cy="24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2521" y="1446690"/>
            <a:ext cx="4162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Способствует формированию вегетативной массы, обеспечивает рост  реализацию потенциала сорта культуры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41" y="827654"/>
            <a:ext cx="3655332" cy="24384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04747" y="3205174"/>
            <a:ext cx="1931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Молодые листья 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59841" y="6021478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Старые листья </a:t>
            </a:r>
            <a:endParaRPr lang="ru-RU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21" y="2740482"/>
            <a:ext cx="1540851" cy="12987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6063" y="3574506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800" b="1" dirty="0">
                <a:solidFill>
                  <a:srgbClr val="002060"/>
                </a:solidFill>
                <a:cs typeface="Arial" panose="020B0604020202020204" pitchFamily="34" charset="0"/>
              </a:rPr>
              <a:t>Недостаток 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Листья светло-зеленого – желтого цвета из-за пониженного содержания хлорофилла.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Преждевременное опадение листьев.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Плоды мелкие, рано созревают</a:t>
            </a: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 Азот как элемент </a:t>
            </a:r>
            <a:r>
              <a:rPr lang="ru-RU" sz="2000" dirty="0" smtClean="0">
                <a:latin typeface="Calibri" panose="020F0502020204030204" pitchFamily="34" charset="0"/>
              </a:rPr>
              <a:t>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839" y="4418483"/>
            <a:ext cx="7764112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снижает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транспортабельность </a:t>
            </a: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ягод, </a:t>
            </a: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вызывает усиленный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рост вегетативной массы и </a:t>
            </a:r>
            <a:r>
              <a:rPr lang="ru-RU" dirty="0" err="1">
                <a:solidFill>
                  <a:srgbClr val="002060"/>
                </a:solidFill>
                <a:ea typeface="Times New Roman" panose="02020603050405020304" pitchFamily="18" charset="0"/>
              </a:rPr>
              <a:t>загущение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посадок, что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повышает степень поражения растений серой </a:t>
            </a: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гнилью. </a:t>
            </a:r>
          </a:p>
          <a:p>
            <a:pPr algn="just">
              <a:spcAft>
                <a:spcPts val="750"/>
              </a:spcAft>
            </a:pP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Последнее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внесение азотных удобрений </a:t>
            </a: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проводят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не позднее августа, </a:t>
            </a: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чрезмерное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содержание доступного азота в почве </a:t>
            </a: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осенью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значительно снижает зимостойкость растений.</a:t>
            </a:r>
            <a:endParaRPr lang="ru-RU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0920" y="939820"/>
            <a:ext cx="32768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800" b="1" dirty="0">
                <a:solidFill>
                  <a:srgbClr val="002060"/>
                </a:solidFill>
                <a:cs typeface="Arial" panose="020B0604020202020204" pitchFamily="34" charset="0"/>
              </a:rPr>
              <a:t>Избыток 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N</a:t>
            </a:r>
            <a:endParaRPr lang="ru-RU" sz="2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Снижение качества продукции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Снижение зимостойкости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Ухудшается хранение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Сильный рост вегетативной массы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89"/>
          <a:stretch/>
        </p:blipFill>
        <p:spPr bwMode="auto">
          <a:xfrm>
            <a:off x="3596119" y="1041911"/>
            <a:ext cx="5307013" cy="265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9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65"/>
          <p:cNvSpPr>
            <a:spLocks noGrp="1"/>
          </p:cNvSpPr>
          <p:nvPr>
            <p:ph type="body" sz="half" idx="2"/>
          </p:nvPr>
        </p:nvSpPr>
        <p:spPr>
          <a:xfrm>
            <a:off x="230920" y="396091"/>
            <a:ext cx="7992888" cy="307777"/>
          </a:xfrm>
        </p:spPr>
        <p:txBody>
          <a:bodyPr/>
          <a:lstStyle/>
          <a:p>
            <a:r>
              <a:rPr lang="ru-RU" sz="2000" dirty="0">
                <a:latin typeface="Calibri" panose="020F0502020204030204" pitchFamily="34" charset="0"/>
              </a:rPr>
              <a:t> Азот как элемент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4" name="Рисунок 3" descr="https://www.yara.us/contentassets/ccf532101bec425883a546ab5ed4db6d/nitrogen-application-method-effect-on-strawberry-yield-and-quality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778" y="2517422"/>
            <a:ext cx="7112000" cy="36801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715536" y="5582243"/>
            <a:ext cx="35536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Дозировка внесения (кг/га)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653" y="1210929"/>
            <a:ext cx="649981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Влияние способа и дозы применения азота на урожайность и качество ягод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02360" y="2477643"/>
            <a:ext cx="588126" cy="31046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0,25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0,2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0,15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0,1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0,5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67739" y="2552616"/>
            <a:ext cx="588126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60</a:t>
            </a: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50</a:t>
            </a: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40</a:t>
            </a: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30</a:t>
            </a: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20</a:t>
            </a: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6260618" y="3660576"/>
            <a:ext cx="31135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% гнилых ягод после 9 дней хранения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-942112" y="3542095"/>
            <a:ext cx="311353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Урожайность, кг/куст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73228" y="5338684"/>
            <a:ext cx="355363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4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Фертигация</a:t>
            </a: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46311" y="4920142"/>
            <a:ext cx="87397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0</a:t>
            </a:r>
            <a:r>
              <a: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N</a:t>
            </a: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34001" y="4937273"/>
            <a:ext cx="87397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20 N</a:t>
            </a: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16693" y="4946864"/>
            <a:ext cx="87397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60 N</a:t>
            </a: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67914" y="4937273"/>
            <a:ext cx="87397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90 N</a:t>
            </a: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4133" y="4994136"/>
            <a:ext cx="102910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60 N</a:t>
            </a:r>
          </a:p>
          <a:p>
            <a:pPr algn="ctr">
              <a:buClr>
                <a:srgbClr val="002060"/>
              </a:buClr>
            </a:pP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Вразброс</a:t>
            </a: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17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411480"/>
            <a:ext cx="7992888" cy="276999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Фосфор как элемент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79" y="862592"/>
            <a:ext cx="553425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Фосфор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Необходимый элемент для формирования здоровой корневой 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системы,</a:t>
            </a:r>
            <a:endParaRPr lang="ru-RU" sz="16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Отвечает за </a:t>
            </a:r>
            <a:r>
              <a:rPr lang="ru-RU" sz="16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энергообмен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 (входит в состав АТФ/АДФ), 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критически важен в периоды закладки плодовых 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органов,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Способствует лучшему укоренению рассады.</a:t>
            </a:r>
            <a:endParaRPr lang="ru-RU" sz="1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r="1942"/>
          <a:stretch/>
        </p:blipFill>
        <p:spPr>
          <a:xfrm>
            <a:off x="5810991" y="4322709"/>
            <a:ext cx="3053865" cy="19785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41779" y="3953377"/>
            <a:ext cx="2029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Дефицит фосфора</a:t>
            </a:r>
            <a:endParaRPr lang="ru-RU" b="1" dirty="0"/>
          </a:p>
        </p:txBody>
      </p:sp>
      <p:pic>
        <p:nvPicPr>
          <p:cNvPr id="11" name="Рисунок 10" descr="https://images.benchmarkemail.com/client648214/image549506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78" y="791969"/>
            <a:ext cx="3023077" cy="31614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3392869"/>
            <a:ext cx="5624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Не усваивается из почвы при температуре менее 10°С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79" y="3953377"/>
            <a:ext cx="458877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Причины недостатка </a:t>
            </a:r>
            <a:endParaRPr lang="ru-RU" sz="2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Низкое 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содержание в почве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pH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 менее 5,5 и более 7,5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Температура почвы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Влажность почвы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Избыток 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N, Ca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Mg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Fe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cs typeface="Arial" panose="020B0604020202020204" pitchFamily="34" charset="0"/>
              </a:rPr>
              <a:t>Mn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, Zn</a:t>
            </a:r>
            <a:endParaRPr lang="ru-RU" sz="1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46063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411480"/>
            <a:ext cx="7992888" cy="276999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Калий как элемент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063" y="549979"/>
            <a:ext cx="4750957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2060"/>
              </a:buClr>
            </a:pPr>
            <a:r>
              <a:rPr lang="ru-RU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Калий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Регулирует 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процессы синтеза, транспортировки и запасания сахаров,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Улучшает окрас 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плодов,</a:t>
            </a: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Ускоряет созревание,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Повышает 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сопротивляемость заболеваниям,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Повышает 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устойчивость к 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низким температурам и 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засухе,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Регулирует 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процессы </a:t>
            </a:r>
            <a:r>
              <a:rPr lang="ru-RU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водообмена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11" y="855838"/>
            <a:ext cx="3983040" cy="29813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23980" y="3819848"/>
            <a:ext cx="4021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Дефицит калия</a:t>
            </a:r>
          </a:p>
          <a:p>
            <a:r>
              <a:rPr lang="ru-RU" dirty="0">
                <a:solidFill>
                  <a:srgbClr val="002060"/>
                </a:solidFill>
              </a:rPr>
              <a:t>Краевой </a:t>
            </a:r>
            <a:r>
              <a:rPr lang="ru-RU" dirty="0" smtClean="0">
                <a:solidFill>
                  <a:srgbClr val="002060"/>
                </a:solidFill>
              </a:rPr>
              <a:t>некроз листа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сначала проявляется на нижних листьях.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6063" y="4976254"/>
            <a:ext cx="45887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Причины недостатка К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Низкое 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содержание в почве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pH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 менее 6 и более 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7,5</a:t>
            </a: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2507" y="5499474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Высокие температуры, засуха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Избыток 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N, Ca, Mg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Na</a:t>
            </a: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718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46063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411480"/>
            <a:ext cx="7992888" cy="276999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Калий как элемент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19735" y="1586710"/>
            <a:ext cx="6551132" cy="4213626"/>
            <a:chOff x="3429001" y="2574584"/>
            <a:chExt cx="5714621" cy="3658904"/>
          </a:xfrm>
        </p:grpSpPr>
        <p:pic>
          <p:nvPicPr>
            <p:cNvPr id="10" name="Рисунок 9" descr="https://www.yara.us/contentassets/14e52acc12714a3da0f1ecd159b9c423/nitrogen-and-potassium-ratio-effect-on-strawberry-yield-and-q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33332" y="2922090"/>
              <a:ext cx="4210757" cy="3160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4751330" y="5864156"/>
              <a:ext cx="33315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ru-RU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Соотношение </a:t>
              </a:r>
              <a:r>
                <a:rPr lang="en-US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N:K</a:t>
              </a:r>
              <a:r>
                <a:rPr lang="ru-RU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938411" y="2574584"/>
              <a:ext cx="38283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ru-RU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Соотношение </a:t>
              </a:r>
              <a:r>
                <a:rPr lang="en-US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N:K</a:t>
              </a:r>
              <a:r>
                <a:rPr lang="ru-RU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ru-RU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и качество ягод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 rot="16200000">
              <a:off x="2132089" y="4131230"/>
              <a:ext cx="29631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ru-RU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Урожай с 1 растения ,кг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 rot="16200000">
              <a:off x="7477378" y="4197913"/>
              <a:ext cx="29631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ru-RU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Содержание сахаров, </a:t>
              </a:r>
              <a:r>
                <a:rPr lang="en-US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Brix°</a:t>
              </a:r>
              <a:endParaRPr lang="ru-RU" b="1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777544" y="2922090"/>
              <a:ext cx="551366" cy="2817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0,25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0,2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0,15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0,1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0,5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endPara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2060"/>
                </a:buClr>
              </a:pPr>
              <a:endPara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197207" y="2878943"/>
              <a:ext cx="551366" cy="32471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16,</a:t>
              </a:r>
              <a:r>
                <a:rPr lang="ru-RU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5</a:t>
              </a:r>
              <a:endPara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16</a:t>
              </a:r>
            </a:p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15,5</a:t>
              </a:r>
            </a:p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15</a:t>
              </a:r>
            </a:p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>
                  <a:srgbClr val="002060"/>
                </a:buClr>
              </a:pPr>
              <a:r>
                <a:rPr lang="en-US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14,5</a:t>
              </a:r>
            </a:p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>
                  <a:srgbClr val="002060"/>
                </a:buClr>
              </a:pPr>
              <a:endPara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>
                  <a:srgbClr val="002060"/>
                </a:buClr>
              </a:pPr>
              <a:endParaRPr lang="en-US" sz="1400" b="1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817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93282"/>
            <a:ext cx="7992888" cy="276999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Комплексное питание сельскохозяйственных культур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Кальций как элемент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150" y="736980"/>
            <a:ext cx="431487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2060"/>
              </a:buClr>
            </a:pP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Кальций</a:t>
            </a:r>
            <a:endParaRPr lang="ru-RU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cs typeface="Arial" panose="020B0604020202020204" pitchFamily="34" charset="0"/>
              </a:rPr>
              <a:t>Укрепление клеточных </a:t>
            </a:r>
            <a:r>
              <a:rPr lang="ru-RU" sz="1500" dirty="0" smtClean="0">
                <a:solidFill>
                  <a:srgbClr val="002060"/>
                </a:solidFill>
                <a:cs typeface="Arial" panose="020B0604020202020204" pitchFamily="34" charset="0"/>
              </a:rPr>
              <a:t>стенок,</a:t>
            </a:r>
            <a:endParaRPr lang="ru-RU" sz="15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cs typeface="Arial" panose="020B0604020202020204" pitchFamily="34" charset="0"/>
              </a:rPr>
              <a:t>Рост корневых волосков – эффективное корневое </a:t>
            </a:r>
            <a:r>
              <a:rPr lang="ru-RU" sz="1500" dirty="0" smtClean="0">
                <a:solidFill>
                  <a:srgbClr val="002060"/>
                </a:solidFill>
                <a:cs typeface="Arial" panose="020B0604020202020204" pitchFamily="34" charset="0"/>
              </a:rPr>
              <a:t>питание,</a:t>
            </a:r>
            <a:endParaRPr lang="ru-RU" sz="15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cs typeface="Arial" panose="020B0604020202020204" pitchFamily="34" charset="0"/>
              </a:rPr>
              <a:t>Повышение сопротивляемости </a:t>
            </a:r>
            <a:r>
              <a:rPr lang="ru-RU" sz="1500" dirty="0" smtClean="0">
                <a:solidFill>
                  <a:srgbClr val="002060"/>
                </a:solidFill>
                <a:cs typeface="Arial" panose="020B0604020202020204" pitchFamily="34" charset="0"/>
              </a:rPr>
              <a:t>заболеваниям,</a:t>
            </a:r>
            <a:endParaRPr lang="ru-RU" sz="15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Способствует длительному сохранению товарного вида и лучшему </a:t>
            </a:r>
            <a:r>
              <a:rPr lang="ru-RU" sz="1500" dirty="0" smtClean="0">
                <a:solidFill>
                  <a:srgbClr val="002060"/>
                </a:solidFill>
                <a:cs typeface="Arial" panose="020B0604020202020204" pitchFamily="34" charset="0"/>
              </a:rPr>
              <a:t>хранению</a:t>
            </a:r>
            <a:endParaRPr lang="ru-RU" sz="15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30" y="954239"/>
            <a:ext cx="3857625" cy="2352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48930" y="3306914"/>
            <a:ext cx="3857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Дефицит кальция на плодах земляники: уменьшение размера ягоды, более плотное распределение семян (слева) по сравнению с нормальной ягодой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7" y="4119507"/>
            <a:ext cx="4352925" cy="21812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48930" y="5690796"/>
            <a:ext cx="3975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Типичный загиб и «ожог» края листа земляники из-за дефицита кальция</a:t>
            </a:r>
          </a:p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220969" y="437212"/>
            <a:ext cx="4800600" cy="276999"/>
          </a:xfrm>
        </p:spPr>
        <p:txBody>
          <a:bodyPr/>
          <a:lstStyle/>
          <a:p>
            <a:r>
              <a:rPr lang="ru-RU" dirty="0">
                <a:latin typeface="Calibri" panose="020F0502020204030204" pitchFamily="34" charset="0"/>
              </a:rPr>
              <a:t>Магний как элемент питания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0"/>
          </p:nvPr>
        </p:nvSpPr>
        <p:spPr>
          <a:xfrm>
            <a:off x="228600" y="49169"/>
            <a:ext cx="549202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Комплексное питание ягодных культур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9" y="2503488"/>
            <a:ext cx="3325316" cy="383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87738" y="954087"/>
            <a:ext cx="534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616A7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1600">
                <a:solidFill>
                  <a:srgbClr val="A8ADB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1400">
                <a:solidFill>
                  <a:srgbClr val="616A7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B0F0"/>
                </a:solidFill>
                <a:cs typeface="Arial" panose="020B0604020202020204" pitchFamily="34" charset="0"/>
              </a:rPr>
              <a:t>ФИЗИОЛОГИЧЕСКИЕ ПРОЦЕССЫ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2588" y="1451937"/>
            <a:ext cx="79343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10% магния входит в состав молекулы </a:t>
            </a:r>
            <a:r>
              <a:rPr lang="ru-RU" sz="2000" dirty="0">
                <a:solidFill>
                  <a:srgbClr val="00B0F0"/>
                </a:solidFill>
                <a:cs typeface="Arial" panose="020B0604020202020204" pitchFamily="34" charset="0"/>
              </a:rPr>
              <a:t>хлорофилла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и принимает участие в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B0F0"/>
                </a:solidFill>
                <a:cs typeface="Arial" panose="020B0604020202020204" pitchFamily="34" charset="0"/>
              </a:rPr>
              <a:t>фотосинтезе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1833" y="2303957"/>
            <a:ext cx="4583113" cy="1015663"/>
          </a:xfrm>
          <a:prstGeom prst="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При дефиците магния снижается концентрация хлорофилла в растении, образуется хлороз.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349750" y="5616951"/>
            <a:ext cx="13436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616A7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1600">
                <a:solidFill>
                  <a:srgbClr val="A8ADB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1400">
                <a:solidFill>
                  <a:srgbClr val="616A7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en-US" altLang="ru-RU" sz="4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Mg</a:t>
            </a:r>
            <a:endParaRPr lang="ru-RU" altLang="ru-RU" sz="4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1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180" y="835937"/>
            <a:ext cx="3311150" cy="2611045"/>
          </a:xfrm>
          <a:prstGeom prst="rect">
            <a:avLst/>
          </a:prstGeom>
        </p:spPr>
      </p:pic>
      <p:sp>
        <p:nvSpPr>
          <p:cNvPr id="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Комплексное питание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ягодных культур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411480"/>
            <a:ext cx="7992888" cy="276999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Магний как элемент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218" y="721071"/>
            <a:ext cx="5499833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2060"/>
              </a:buClr>
            </a:pPr>
            <a:r>
              <a:rPr lang="ru-RU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Недостаточное питание 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Mg</a:t>
            </a:r>
            <a:endParaRPr lang="ru-RU" sz="28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Посветление</a:t>
            </a: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молодых листьев,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Межжилковый</a:t>
            </a: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хлороз старых </a:t>
            </a: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листьев.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Замедление процесса цветения.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Корни удлиняются с появлением большого количества боковых корешков</a:t>
            </a: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ru-RU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0179" y="3412540"/>
            <a:ext cx="3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Пожелтение молодых листьев, </a:t>
            </a:r>
            <a:r>
              <a:rPr lang="ru-RU" sz="16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межжилковый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хлороз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0910" y="2728478"/>
            <a:ext cx="1186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0179" y="6022876"/>
            <a:ext cx="386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Недостаток магния на 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клубнике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1680" y="3841776"/>
            <a:ext cx="1186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 descr="http://xn--31-6kcd9akcft2d.xn--p1ai/osnovnye-elementy-pitaniya-klubniki_files/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4952" y="4064407"/>
            <a:ext cx="3266378" cy="18884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80053" y="5262635"/>
            <a:ext cx="4751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Самый эффективный способ внесения магния - внекорневая </a:t>
            </a: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подкормка!</a:t>
            </a:r>
            <a:endParaRPr lang="ru-RU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0335" y="3997315"/>
            <a:ext cx="4821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Низкий рН и наличие К в грунте снижают усвоение </a:t>
            </a:r>
            <a:r>
              <a:rPr lang="en-US" dirty="0" smtClean="0">
                <a:solidFill>
                  <a:srgbClr val="002060"/>
                </a:solidFill>
                <a:cs typeface="Arial" panose="020B0604020202020204" pitchFamily="34" charset="0"/>
              </a:rPr>
              <a:t>Mg</a:t>
            </a: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 rot="16200000" flipH="1">
            <a:off x="2656006" y="2701899"/>
            <a:ext cx="377015" cy="4470054"/>
          </a:xfrm>
          <a:prstGeom prst="rightBrace">
            <a:avLst>
              <a:gd name="adj1" fmla="val 8333"/>
              <a:gd name="adj2" fmla="val 50000"/>
            </a:avLst>
          </a:prstGeom>
          <a:ln w="34925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8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246" y="3368523"/>
            <a:ext cx="1944216" cy="30613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0E3B8CD-D634-45EB-A9C6-7B7F7F487746}"/>
              </a:ext>
            </a:extLst>
          </p:cNvPr>
          <p:cNvSpPr txBox="1"/>
          <p:nvPr/>
        </p:nvSpPr>
        <p:spPr>
          <a:xfrm>
            <a:off x="3965441" y="1174580"/>
            <a:ext cx="3805913" cy="2014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554"/>
              </a:spcAft>
            </a:pPr>
            <a:r>
              <a:rPr lang="ru-RU" sz="2215" b="1" dirty="0">
                <a:solidFill>
                  <a:srgbClr val="053868"/>
                </a:solidFill>
                <a:latin typeface="Calibri" panose="020F0502020204030204" pitchFamily="34" charset="0"/>
              </a:rPr>
              <a:t>Полный ассортимент удобрений</a:t>
            </a:r>
            <a:endParaRPr lang="en-US" sz="2215" b="1" dirty="0">
              <a:solidFill>
                <a:srgbClr val="053868"/>
              </a:solidFill>
              <a:latin typeface="Calibri" panose="020F0502020204030204" pitchFamily="34" charset="0"/>
            </a:endParaRPr>
          </a:p>
          <a:p>
            <a:r>
              <a:rPr lang="ru-RU" sz="1292" dirty="0">
                <a:latin typeface="Calibri" panose="020F0502020204030204" pitchFamily="34" charset="0"/>
              </a:rPr>
              <a:t>Мы предлагаем продукты по всем основным группам питательных веществ от стандартных удобрений до высокоэффективных решений премиум-класса и удобрений повышенной эффективности, которые требуют меньшего количества внесений, помогут повысить урожайность, сократить потери питательных веществ и получить высокую прибыль.</a:t>
            </a:r>
            <a:endParaRPr lang="en-US" sz="1292" dirty="0"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1181" y="3368524"/>
            <a:ext cx="3815109" cy="1360828"/>
          </a:xfrm>
          <a:prstGeom prst="rect">
            <a:avLst/>
          </a:prstGeom>
          <a:solidFill>
            <a:srgbClr val="92D050"/>
          </a:solidFill>
        </p:spPr>
        <p:txBody>
          <a:bodyPr wrap="none" lIns="332308" tIns="232615" rIns="332308" bIns="299077" anchor="ctr" anchorCtr="0">
            <a:spAutoFit/>
          </a:bodyPr>
          <a:lstStyle/>
          <a:p>
            <a:pPr algn="ctr"/>
            <a:r>
              <a:rPr lang="en-US" sz="4062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14.5</a:t>
            </a:r>
            <a:r>
              <a:rPr lang="ru-RU" sz="4062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4062" b="1" dirty="0">
                <a:solidFill>
                  <a:schemeClr val="bg1"/>
                </a:solidFill>
                <a:latin typeface="Calibri" panose="020F0502020204030204" pitchFamily="34" charset="0"/>
              </a:rPr>
              <a:t>млн тонн</a:t>
            </a:r>
          </a:p>
          <a:p>
            <a:pPr algn="ctr"/>
            <a:r>
              <a:rPr lang="ru-RU" sz="1292" dirty="0">
                <a:solidFill>
                  <a:schemeClr val="bg1"/>
                </a:solidFill>
                <a:latin typeface="Calibri" panose="020F0502020204030204" pitchFamily="34" charset="0"/>
              </a:rPr>
              <a:t>поставки удобрений в </a:t>
            </a:r>
            <a:r>
              <a:rPr lang="ru-RU" sz="1292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</a:t>
            </a:r>
            <a:r>
              <a:rPr lang="en-US" sz="1292" dirty="0" smtClean="0">
                <a:solidFill>
                  <a:schemeClr val="bg1"/>
                </a:solidFill>
                <a:latin typeface="Calibri" panose="020F0502020204030204" pitchFamily="34" charset="0"/>
              </a:rPr>
              <a:t>9</a:t>
            </a:r>
            <a:r>
              <a:rPr lang="ru-RU" sz="1292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292" dirty="0">
                <a:solidFill>
                  <a:schemeClr val="bg1"/>
                </a:solidFill>
                <a:latin typeface="Calibri" panose="020F0502020204030204" pitchFamily="34" charset="0"/>
              </a:rPr>
              <a:t>году</a:t>
            </a:r>
            <a:endParaRPr lang="en-US" sz="1292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31305" y="3641430"/>
            <a:ext cx="3340049" cy="1389297"/>
          </a:xfrm>
          <a:prstGeom prst="rect">
            <a:avLst/>
          </a:prstGeom>
          <a:solidFill>
            <a:srgbClr val="92D050"/>
          </a:solidFill>
        </p:spPr>
        <p:txBody>
          <a:bodyPr wrap="square" lIns="332308" tIns="232615" rIns="332308" bIns="299077" anchor="ctr" anchorCtr="0">
            <a:spAutoFit/>
          </a:bodyPr>
          <a:lstStyle/>
          <a:p>
            <a:pPr algn="ctr"/>
            <a:r>
              <a:rPr lang="ru-RU" sz="4062" b="1" dirty="0">
                <a:solidFill>
                  <a:schemeClr val="bg1"/>
                </a:solidFill>
                <a:latin typeface="Calibri" panose="020F0502020204030204" pitchFamily="34" charset="0"/>
              </a:rPr>
              <a:t>&gt;100</a:t>
            </a:r>
          </a:p>
          <a:p>
            <a:pPr algn="ctr"/>
            <a:r>
              <a:rPr lang="ru-RU" sz="1477" dirty="0">
                <a:solidFill>
                  <a:schemeClr val="bg1"/>
                </a:solidFill>
                <a:latin typeface="Calibri" panose="020F0502020204030204" pitchFamily="34" charset="0"/>
              </a:rPr>
              <a:t>продуктов в портфеле Группы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27970" y="1116646"/>
            <a:ext cx="848806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0E3B8CD-D634-45EB-A9C6-7B7F7F487746}"/>
              </a:ext>
            </a:extLst>
          </p:cNvPr>
          <p:cNvSpPr txBox="1"/>
          <p:nvPr/>
        </p:nvSpPr>
        <p:spPr>
          <a:xfrm>
            <a:off x="650334" y="5156153"/>
            <a:ext cx="2759674" cy="9405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554"/>
              </a:spcAft>
            </a:pPr>
            <a:r>
              <a:rPr lang="ru-RU" sz="2215" b="1" dirty="0">
                <a:solidFill>
                  <a:srgbClr val="053868"/>
                </a:solidFill>
                <a:latin typeface="Calibri" panose="020F0502020204030204" pitchFamily="34" charset="0"/>
              </a:rPr>
              <a:t>Обширные знания в питании растений</a:t>
            </a:r>
            <a:endParaRPr lang="en-US" sz="2215" b="1" dirty="0">
              <a:solidFill>
                <a:srgbClr val="053868"/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spcAft>
                <a:spcPts val="554"/>
              </a:spcAft>
            </a:pPr>
            <a:r>
              <a:rPr lang="ru-RU" sz="1292" dirty="0">
                <a:latin typeface="Calibri" panose="020F0502020204030204" pitchFamily="34" charset="0"/>
              </a:rPr>
              <a:t>Лидер на всех континентах – </a:t>
            </a:r>
            <a:br>
              <a:rPr lang="ru-RU" sz="1292" dirty="0">
                <a:latin typeface="Calibri" panose="020F0502020204030204" pitchFamily="34" charset="0"/>
              </a:rPr>
            </a:br>
            <a:r>
              <a:rPr lang="ru-RU" sz="1292" dirty="0">
                <a:latin typeface="Calibri" panose="020F0502020204030204" pitchFamily="34" charset="0"/>
              </a:rPr>
              <a:t>более 10 000 клиентов по всему миру</a:t>
            </a:r>
            <a:r>
              <a:rPr lang="en-US" sz="1292" dirty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16" name="Text Placeholder 66"/>
          <p:cNvSpPr txBox="1">
            <a:spLocks/>
          </p:cNvSpPr>
          <p:nvPr/>
        </p:nvSpPr>
        <p:spPr>
          <a:xfrm>
            <a:off x="317876" y="475243"/>
            <a:ext cx="7992888" cy="284102"/>
          </a:xfrm>
          <a:prstGeom prst="rect">
            <a:avLst/>
          </a:prstGeom>
        </p:spPr>
        <p:txBody>
          <a:bodyPr/>
          <a:lstStyle/>
          <a:p>
            <a:r>
              <a:rPr lang="ru-RU" sz="1846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ЕвроХим</a:t>
            </a:r>
            <a:r>
              <a:rPr lang="ru-RU" sz="1846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сегодня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5"/>
          <a:stretch/>
        </p:blipFill>
        <p:spPr>
          <a:xfrm>
            <a:off x="650334" y="1519918"/>
            <a:ext cx="2992980" cy="18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</a:p>
        </p:txBody>
      </p:sp>
      <p:sp>
        <p:nvSpPr>
          <p:cNvPr id="8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411480"/>
            <a:ext cx="7992888" cy="276999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Калий как элемент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6" name="Рисунок 5" descr="https://www.yara.us/contentassets/6c530f7fb4f2491ca3a82b829e166c97/feb-2019/ca-yield-fig-57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70"/>
          <a:stretch/>
        </p:blipFill>
        <p:spPr bwMode="auto">
          <a:xfrm>
            <a:off x="508000" y="1742950"/>
            <a:ext cx="7864475" cy="32719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30920" y="911952"/>
            <a:ext cx="717674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Влияние соотношения </a:t>
            </a:r>
            <a:r>
              <a:rPr lang="en-US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K:Ca:Mg </a:t>
            </a: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 питательном растворе на </a:t>
            </a:r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урожай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4640" y="1736122"/>
            <a:ext cx="176542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Урожай, кг/м</a:t>
            </a:r>
            <a:r>
              <a:rPr lang="ru-RU" sz="2000" b="1" baseline="30000" dirty="0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50936" y="5361499"/>
            <a:ext cx="6578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NH</a:t>
            </a:r>
            <a:r>
              <a:rPr lang="en-US" sz="2000" b="1" baseline="-25000" dirty="0" smtClean="0">
                <a:solidFill>
                  <a:srgbClr val="002060"/>
                </a:solidFill>
                <a:cs typeface="Arial" panose="020B0604020202020204" pitchFamily="34" charset="0"/>
              </a:rPr>
              <a:t>4</a:t>
            </a: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, К</a:t>
            </a:r>
            <a:r>
              <a:rPr 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Na, Ca </a:t>
            </a: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и </a:t>
            </a:r>
            <a:r>
              <a:rPr lang="en-US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Mg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– </a:t>
            </a: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антагонисты и мешают усвоению друг друга в растворе при неправильном соотношении</a:t>
            </a:r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5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189846" y="455533"/>
            <a:ext cx="7378050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Бор как </a:t>
            </a:r>
            <a:r>
              <a:rPr lang="ru-RU" sz="2000" dirty="0">
                <a:latin typeface="Calibri" panose="020F0502020204030204" pitchFamily="34" charset="0"/>
              </a:rPr>
              <a:t>элемент </a:t>
            </a:r>
            <a:r>
              <a:rPr lang="ru-RU" sz="2000" dirty="0" smtClean="0">
                <a:latin typeface="Calibri" panose="020F0502020204030204" pitchFamily="34" charset="0"/>
              </a:rPr>
              <a:t>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477109" y="7601897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cs typeface="Arial" pitchFamily="34" charset="0"/>
            </a:endParaRPr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89846" y="116980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Комплексное питание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ягодных культур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362" y="794086"/>
            <a:ext cx="527452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БОР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Способствует </a:t>
            </a: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росту корней и возобновлению </a:t>
            </a: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корневой системы высаженных </a:t>
            </a: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растений,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Обеспечивает нормальное </a:t>
            </a: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опыление и завязывание плодов,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Повышает качество ягод</a:t>
            </a:r>
            <a:endParaRPr lang="ru-RU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376" y="925413"/>
            <a:ext cx="3648655" cy="2607684"/>
          </a:xfrm>
          <a:prstGeom prst="rect">
            <a:avLst/>
          </a:prstGeom>
        </p:spPr>
      </p:pic>
      <p:pic>
        <p:nvPicPr>
          <p:cNvPr id="13" name="Рисунок 12" descr="http://xn--31-6kcd9akcft2d.xn--p1ai/osnovnye-elementy-pitaniya-klubniki_files/555x285-images-stories-2012-04-deformed_strawberries_0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43" y="4110361"/>
            <a:ext cx="5134788" cy="21486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32422" y="4079784"/>
            <a:ext cx="36464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В среднем на 1 тонну ягод необходимо 5 г бора, максимальное поглощение в период </a:t>
            </a:r>
            <a:r>
              <a:rPr lang="ru-RU" sz="2000" dirty="0" err="1">
                <a:solidFill>
                  <a:srgbClr val="002060"/>
                </a:solidFill>
                <a:cs typeface="Arial" panose="020B0604020202020204" pitchFamily="34" charset="0"/>
              </a:rPr>
              <a:t>бутонизации</a:t>
            </a:r>
            <a:r>
              <a:rPr lang="ru-RU" sz="2000" dirty="0">
                <a:solidFill>
                  <a:srgbClr val="002060"/>
                </a:solidFill>
                <a:cs typeface="Arial" panose="020B0604020202020204" pitchFamily="34" charset="0"/>
              </a:rPr>
              <a:t>-цветения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2979" y="3487610"/>
            <a:ext cx="3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Развитие мелких, деформированных листьев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7243" y="5903656"/>
            <a:ext cx="5134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Деформаци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я ягод из-за нарушения процесса опыления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189846" y="455533"/>
            <a:ext cx="7378050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Железо и Молибден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477109" y="7601897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cs typeface="Arial" pitchFamily="34" charset="0"/>
            </a:endParaRPr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89846" y="116980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Комплексное питание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ягодных культур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362" y="794086"/>
            <a:ext cx="518297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Железо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Земляника потребляет около 80 г железа на тонну ягод (в 40 раз больше чем виноград),</a:t>
            </a:r>
            <a:endParaRPr lang="ru-RU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Регулирует синтез хлорофилла,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Участвует в процессах синтеза белка.</a:t>
            </a:r>
            <a:endParaRPr lang="ru-RU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3340" y="3358463"/>
            <a:ext cx="3402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Хлороз при дефиците железа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465" y="897660"/>
            <a:ext cx="3629394" cy="24608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0362" y="3927107"/>
            <a:ext cx="50626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Молибден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Способствует превращению нитратного азота в амидный и далее в аминокислоты,</a:t>
            </a:r>
            <a:endParaRPr lang="ru-RU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Регулирует синтез гормона – этилен, ускоряет созревание.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95" y="4090827"/>
            <a:ext cx="3330613" cy="23149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22409" y="5811349"/>
            <a:ext cx="2782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Некротический </a:t>
            </a:r>
            <a:r>
              <a:rPr lang="ru-RU" sz="16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межжилковый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 хлороз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189846" y="455533"/>
            <a:ext cx="7378050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Признаки дефицита элементов питания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smtClean="0">
                <a:latin typeface="Calibri" panose="020F0502020204030204" pitchFamily="34" charset="0"/>
              </a:rPr>
              <a:t>у малины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477109" y="7601897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cs typeface="Arial" pitchFamily="34" charset="0"/>
            </a:endParaRPr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89846" y="116980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Комплексное питание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ягодных культур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739"/>
          <a:stretch/>
        </p:blipFill>
        <p:spPr>
          <a:xfrm>
            <a:off x="164329" y="981075"/>
            <a:ext cx="2045788" cy="2419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606"/>
          <a:stretch/>
        </p:blipFill>
        <p:spPr>
          <a:xfrm>
            <a:off x="2245650" y="997536"/>
            <a:ext cx="2126019" cy="2402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1782" y="980062"/>
            <a:ext cx="150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- </a:t>
            </a:r>
            <a:r>
              <a:rPr lang="en-US" sz="3600" b="1" i="1" dirty="0" smtClean="0">
                <a:solidFill>
                  <a:schemeClr val="bg1"/>
                </a:solidFill>
              </a:rPr>
              <a:t>Fe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196" y="980061"/>
            <a:ext cx="150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- </a:t>
            </a:r>
            <a:r>
              <a:rPr lang="en-US" sz="3600" b="1" i="1" dirty="0" smtClean="0">
                <a:solidFill>
                  <a:schemeClr val="bg1"/>
                </a:solidFill>
              </a:rPr>
              <a:t>Fe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9267"/>
          <a:stretch/>
        </p:blipFill>
        <p:spPr>
          <a:xfrm>
            <a:off x="4407202" y="997536"/>
            <a:ext cx="2150761" cy="2420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r="8294" b="10958"/>
          <a:stretch/>
        </p:blipFill>
        <p:spPr>
          <a:xfrm>
            <a:off x="6593496" y="997536"/>
            <a:ext cx="2236179" cy="24171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82582" y="980060"/>
            <a:ext cx="150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- </a:t>
            </a:r>
            <a:r>
              <a:rPr lang="en-US" sz="3600" b="1" i="1" dirty="0" smtClean="0">
                <a:solidFill>
                  <a:schemeClr val="bg1"/>
                </a:solidFill>
              </a:rPr>
              <a:t>Mg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35257" y="1026164"/>
            <a:ext cx="150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- </a:t>
            </a:r>
            <a:r>
              <a:rPr lang="en-US" sz="3600" b="1" i="1" dirty="0" smtClean="0">
                <a:solidFill>
                  <a:schemeClr val="bg1"/>
                </a:solidFill>
              </a:rPr>
              <a:t>Mg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r="6505"/>
          <a:stretch/>
        </p:blipFill>
        <p:spPr>
          <a:xfrm>
            <a:off x="156825" y="3618190"/>
            <a:ext cx="2053292" cy="27336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1782" y="3618190"/>
            <a:ext cx="150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- </a:t>
            </a:r>
            <a:r>
              <a:rPr lang="en-US" sz="3600" b="1" i="1" dirty="0" smtClean="0">
                <a:solidFill>
                  <a:schemeClr val="bg1"/>
                </a:solidFill>
              </a:rPr>
              <a:t>K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r="12213"/>
          <a:stretch/>
        </p:blipFill>
        <p:spPr>
          <a:xfrm>
            <a:off x="2245650" y="3599139"/>
            <a:ext cx="2140613" cy="27717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45838" y="3569461"/>
            <a:ext cx="150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- </a:t>
            </a:r>
            <a:r>
              <a:rPr lang="en-US" sz="3600" b="1" i="1" dirty="0" smtClean="0">
                <a:solidFill>
                  <a:schemeClr val="bg1"/>
                </a:solidFill>
              </a:rPr>
              <a:t>S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1260" y="3561040"/>
            <a:ext cx="3071474" cy="2790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07543" y="3962656"/>
            <a:ext cx="150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- </a:t>
            </a:r>
            <a:r>
              <a:rPr lang="en-US" sz="3600" b="1" i="1" dirty="0" smtClean="0">
                <a:solidFill>
                  <a:schemeClr val="bg1"/>
                </a:solidFill>
              </a:rPr>
              <a:t>N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96120" y="3457831"/>
            <a:ext cx="150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+</a:t>
            </a:r>
            <a:r>
              <a:rPr lang="ru-RU" sz="3600" b="1" i="1" dirty="0" smtClean="0">
                <a:solidFill>
                  <a:schemeClr val="bg1"/>
                </a:solidFill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</a:rPr>
              <a:t>N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189846" y="455533"/>
            <a:ext cx="7378050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Признаки дефицита элементов питания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477109" y="7601897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cs typeface="Arial" pitchFamily="34" charset="0"/>
            </a:endParaRPr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89846" y="116980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Комплексное питание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ягодных культур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576798"/>
              </p:ext>
            </p:extLst>
          </p:nvPr>
        </p:nvGraphicFramePr>
        <p:xfrm>
          <a:off x="189846" y="1268413"/>
          <a:ext cx="8839854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927"/>
                <a:gridCol w="44199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Признак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Возможная причина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Равномерное пожелтение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Нехватка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="1" baseline="0" dirty="0" smtClean="0"/>
                        <a:t>азота</a:t>
                      </a:r>
                      <a:r>
                        <a:rPr lang="ru-RU" baseline="0" dirty="0" smtClean="0"/>
                        <a:t>, </a:t>
                      </a:r>
                      <a:r>
                        <a:rPr lang="ru-RU" b="1" baseline="0" dirty="0" smtClean="0"/>
                        <a:t>фосфора</a:t>
                      </a:r>
                      <a:r>
                        <a:rPr lang="ru-RU" baseline="0" dirty="0" smtClean="0"/>
                        <a:t> или </a:t>
                      </a:r>
                      <a:r>
                        <a:rPr lang="ru-RU" b="1" baseline="0" dirty="0" smtClean="0"/>
                        <a:t>серы</a:t>
                      </a:r>
                      <a:r>
                        <a:rPr lang="ru-RU" baseline="0" dirty="0" smtClean="0"/>
                        <a:t>. Плохое дренирование почвы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Межжилковый</a:t>
                      </a:r>
                      <a:r>
                        <a:rPr lang="ru-RU" dirty="0" smtClean="0"/>
                        <a:t> хлороз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0" dirty="0" smtClean="0"/>
                        <a:t>Цинк</a:t>
                      </a:r>
                      <a:r>
                        <a:rPr lang="ru-RU" dirty="0" smtClean="0"/>
                        <a:t>, </a:t>
                      </a:r>
                      <a:r>
                        <a:rPr lang="ru-RU" b="1" dirty="0" smtClean="0"/>
                        <a:t>магний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или </a:t>
                      </a:r>
                      <a:r>
                        <a:rPr lang="ru-RU" b="1" baseline="0" dirty="0" smtClean="0"/>
                        <a:t>железо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Темно зеленый окрас листьев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Дефицит фосфора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Ожог листьев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Дефицит </a:t>
                      </a:r>
                      <a:r>
                        <a:rPr lang="ru-RU" b="1" dirty="0" smtClean="0"/>
                        <a:t>магния</a:t>
                      </a:r>
                      <a:r>
                        <a:rPr lang="ru-RU" dirty="0" smtClean="0"/>
                        <a:t> или </a:t>
                      </a:r>
                      <a:r>
                        <a:rPr lang="ru-RU" b="1" dirty="0" smtClean="0"/>
                        <a:t>калия</a:t>
                      </a:r>
                      <a:r>
                        <a:rPr lang="ru-RU" dirty="0" smtClean="0"/>
                        <a:t>. Повышенная концентрация солей в почвенном р-ре.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Повреждение точки</a:t>
                      </a:r>
                      <a:r>
                        <a:rPr lang="ru-RU" baseline="0" dirty="0" smtClean="0"/>
                        <a:t> роста, угнетение роста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Бор</a:t>
                      </a:r>
                      <a:r>
                        <a:rPr lang="ru-RU" dirty="0" smtClean="0"/>
                        <a:t> или </a:t>
                      </a:r>
                      <a:r>
                        <a:rPr lang="ru-RU" b="1" dirty="0" smtClean="0"/>
                        <a:t>кальций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Плохое опыление – искривленные</a:t>
                      </a:r>
                      <a:r>
                        <a:rPr lang="ru-RU" baseline="0" dirty="0" smtClean="0"/>
                        <a:t> ягоды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Бор</a:t>
                      </a:r>
                      <a:r>
                        <a:rPr lang="ru-RU" dirty="0" smtClean="0"/>
                        <a:t>, высокая температура при цветении или заморозки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Мягкие ягоды, слабый окрас, низкие вкусовые качества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Дефицит </a:t>
                      </a:r>
                      <a:r>
                        <a:rPr lang="ru-RU" b="1" dirty="0" smtClean="0"/>
                        <a:t>калия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40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питание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0920" y="764363"/>
            <a:ext cx="7992888" cy="2954655"/>
          </a:xfrm>
        </p:spPr>
        <p:txBody>
          <a:bodyPr/>
          <a:lstStyle/>
          <a:p>
            <a:r>
              <a:rPr lang="ru-RU" sz="4800" b="1" dirty="0" smtClean="0"/>
              <a:t>Основные принципы минерального питания ягод</a:t>
            </a:r>
            <a:endParaRPr lang="ru-RU" sz="4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5" y="2887488"/>
            <a:ext cx="5276851" cy="34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87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Как усваиваются элементы питания?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219200" y="766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1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188" y="77788"/>
            <a:ext cx="7993062" cy="30797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питание растений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29075" y="938593"/>
            <a:ext cx="43264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Воздушное/листовое питание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Обеспечивает до 10% потребности в элементах питания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Эффективно даже в неблагоприятных условиях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Компенсационные свойства</a:t>
            </a:r>
            <a:endParaRPr lang="ru-RU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9075" y="3983757"/>
            <a:ext cx="504758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Корневое питание</a:t>
            </a:r>
          </a:p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Основной способ поступления питательных веществ  в растение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Обеспечивает до 90% потребности </a:t>
            </a:r>
            <a:endParaRPr lang="ru-RU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Не </a:t>
            </a:r>
            <a:r>
              <a:rPr 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работает в экстремальных условиях среды</a:t>
            </a:r>
            <a:r>
              <a:rPr 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: низкие температуры, отсутствие влаги, засуха, неблагоприятный рН почвы</a:t>
            </a:r>
            <a:endParaRPr lang="ru-RU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4" name="Рисунок 23" descr="Strawberry plant botany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t="9768" r="15112"/>
          <a:stretch/>
        </p:blipFill>
        <p:spPr bwMode="auto">
          <a:xfrm>
            <a:off x="42863" y="1270233"/>
            <a:ext cx="3986212" cy="51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вал 2"/>
          <p:cNvSpPr/>
          <p:nvPr/>
        </p:nvSpPr>
        <p:spPr>
          <a:xfrm>
            <a:off x="2722104" y="1785939"/>
            <a:ext cx="893762" cy="957262"/>
          </a:xfrm>
          <a:prstGeom prst="ellipse">
            <a:avLst/>
          </a:prstGeom>
          <a:ln w="889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 smtClean="0">
              <a:solidFill>
                <a:srgbClr val="009EE3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574467" y="5081589"/>
            <a:ext cx="893762" cy="957262"/>
          </a:xfrm>
          <a:prstGeom prst="ellipse">
            <a:avLst/>
          </a:prstGeom>
          <a:ln w="889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 smtClean="0">
              <a:solidFill>
                <a:srgbClr val="009E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6063" y="2757054"/>
            <a:ext cx="6007937" cy="358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www.agroplus-group.ru/userfiles/image/Soy/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1932" y="1061116"/>
            <a:ext cx="4176464" cy="10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411480"/>
            <a:ext cx="7992888" cy="276999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Факторы усвоения элементов питания из почвы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219200" y="766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7" name="Picture 2" descr="http://www.agroplus-group.ru/userfiles/image/Soy/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371" y="1030980"/>
            <a:ext cx="3380707" cy="31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636080" y="1666288"/>
            <a:ext cx="35079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Антагонизм ионов (снижение потребления одного элемента в присутствие другого)</a:t>
            </a:r>
            <a:endParaRPr lang="ru-RU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36080" y="1085198"/>
            <a:ext cx="340101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Синергизм ионов (усиление потребления одного элемента в присутствие другого)</a:t>
            </a:r>
            <a:endParaRPr lang="ru-RU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188" y="77788"/>
            <a:ext cx="7993062" cy="30797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питание растений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9703" y="3043909"/>
            <a:ext cx="621851" cy="3068590"/>
          </a:xfrm>
          <a:prstGeom prst="rect">
            <a:avLst/>
          </a:prstGeom>
          <a:ln w="6350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 smtClean="0">
              <a:solidFill>
                <a:srgbClr val="009EE3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28505" y="3578342"/>
            <a:ext cx="631612" cy="586222"/>
          </a:xfrm>
          <a:prstGeom prst="ellipse">
            <a:avLst/>
          </a:prstGeom>
          <a:ln w="889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 smtClean="0">
              <a:solidFill>
                <a:srgbClr val="009EE3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828550" y="3730742"/>
            <a:ext cx="631612" cy="586222"/>
          </a:xfrm>
          <a:prstGeom prst="ellipse">
            <a:avLst/>
          </a:prstGeom>
          <a:ln w="889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 smtClean="0">
              <a:solidFill>
                <a:srgbClr val="009EE3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071028" y="2951396"/>
            <a:ext cx="631612" cy="586222"/>
          </a:xfrm>
          <a:prstGeom prst="ellipse">
            <a:avLst/>
          </a:prstGeom>
          <a:ln w="889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 smtClean="0">
              <a:solidFill>
                <a:srgbClr val="009EE3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827890" y="890138"/>
            <a:ext cx="631612" cy="586222"/>
          </a:xfrm>
          <a:prstGeom prst="ellipse">
            <a:avLst/>
          </a:prstGeom>
          <a:ln w="889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 smtClean="0">
              <a:solidFill>
                <a:srgbClr val="009E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1512006" y="-1786374"/>
            <a:ext cx="138574" cy="60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5" tIns="34292" rIns="68585" bIns="342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0882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</a:br>
            <a:endParaRPr kumimoji="0" lang="en-US" altLang="en-US" sz="15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0882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8600" y="431407"/>
            <a:ext cx="7992888" cy="249299"/>
          </a:xfrm>
        </p:spPr>
        <p:txBody>
          <a:bodyPr/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 листового питания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" y="773712"/>
            <a:ext cx="8805451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Зачем листовые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подкормки?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811" y="1259746"/>
            <a:ext cx="915106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Экстренное восполнение дефицита элементов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питания,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Стимулирование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роста и развития растений в критические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фазы,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Листовое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питание ускоряет восстановление растений после механических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повреждений,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Листовое питание работает тогда, когда корневое не доступно,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Снижает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пестицидную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нагрузку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 обладает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стимулирующим эффектом.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2" descr="ÐÐ°ÑÑÐ¸Ð½ÐºÐ¸ Ð¿Ð¾ Ð·Ð°Ð¿ÑÐ¾ÑÑ Ð±Ð¾ÑÐºÐ° Ð»Ð¸Ð±Ð¸Ñ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671200"/>
              </p:ext>
            </p:extLst>
          </p:nvPr>
        </p:nvGraphicFramePr>
        <p:xfrm>
          <a:off x="4455625" y="4072814"/>
          <a:ext cx="4344009" cy="203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354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1-2 дня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1-2 дня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Zn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1 день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760354"/>
              </p:ext>
            </p:extLst>
          </p:nvPr>
        </p:nvGraphicFramePr>
        <p:xfrm>
          <a:off x="155575" y="4072814"/>
          <a:ext cx="4300051" cy="203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3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006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 спустя 5 часов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Mg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 спустя 1 час</a:t>
                      </a:r>
                    </a:p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5 часов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 спустя 2 дня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20" y="3581107"/>
            <a:ext cx="1753744" cy="2875659"/>
          </a:xfrm>
          <a:prstGeom prst="rect">
            <a:avLst/>
          </a:prstGeom>
        </p:spPr>
      </p:pic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питание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0920" y="1133694"/>
            <a:ext cx="6244936" cy="2215991"/>
          </a:xfrm>
        </p:spPr>
        <p:txBody>
          <a:bodyPr/>
          <a:lstStyle/>
          <a:p>
            <a:r>
              <a:rPr lang="ru-RU" sz="4800" b="1" dirty="0" smtClean="0"/>
              <a:t>Удобрения для минерального питания ягод</a:t>
            </a:r>
            <a:endParaRPr lang="ru-RU" sz="4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68" y="3581107"/>
            <a:ext cx="1724232" cy="2827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37" y="3622662"/>
            <a:ext cx="1707674" cy="28001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28" y="3647579"/>
            <a:ext cx="1647770" cy="27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07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285876" y="-819165"/>
            <a:ext cx="170525" cy="6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9" dirty="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altLang="en-US" sz="369" dirty="0">
                <a:latin typeface="Arial" panose="020B0604020202020204" pitchFamily="34" charset="0"/>
                <a:cs typeface="Arial" pitchFamily="34" charset="0"/>
              </a:rPr>
            </a:br>
            <a:endParaRPr lang="en-US" altLang="en-US" sz="1662" dirty="0">
              <a:latin typeface="Arial" pitchFamily="34" charset="0"/>
              <a:cs typeface="Arial" pitchFamily="34" charset="0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1512093" y="-2155595"/>
            <a:ext cx="170525" cy="6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9" dirty="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altLang="en-US" sz="369" dirty="0">
                <a:latin typeface="Arial" panose="020B0604020202020204" pitchFamily="34" charset="0"/>
                <a:cs typeface="Arial" pitchFamily="34" charset="0"/>
              </a:rPr>
            </a:br>
            <a:endParaRPr lang="en-US" altLang="en-US" sz="1662" dirty="0">
              <a:latin typeface="Arial" pitchFamily="34" charset="0"/>
              <a:cs typeface="Arial" pitchFamily="34" charset="0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2057401" y="7601897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59367" y="434920"/>
            <a:ext cx="7992888" cy="284102"/>
          </a:xfrm>
        </p:spPr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ЕвроХим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сегодня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24291" y="836712"/>
            <a:ext cx="9168292" cy="5757519"/>
          </a:xfrm>
          <a:prstGeom prst="rect">
            <a:avLst/>
          </a:prstGeom>
        </p:spPr>
      </p:pic>
      <p:grpSp>
        <p:nvGrpSpPr>
          <p:cNvPr id="12" name="Group 202"/>
          <p:cNvGrpSpPr/>
          <p:nvPr/>
        </p:nvGrpSpPr>
        <p:grpSpPr>
          <a:xfrm>
            <a:off x="415825" y="2275305"/>
            <a:ext cx="2288128" cy="1618977"/>
            <a:chOff x="1899057" y="622480"/>
            <a:chExt cx="2838184" cy="2008172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1964320" y="966270"/>
              <a:ext cx="1888118" cy="1"/>
            </a:xfrm>
            <a:prstGeom prst="line">
              <a:avLst/>
            </a:prstGeom>
            <a:ln>
              <a:solidFill>
                <a:schemeClr val="bg2">
                  <a:lumMod val="75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1899057" y="969840"/>
              <a:ext cx="2111161" cy="1660812"/>
            </a:xfrm>
            <a:prstGeom prst="rect">
              <a:avLst/>
            </a:prstGeom>
          </p:spPr>
          <p:txBody>
            <a:bodyPr vert="horz" lIns="84406" tIns="42203" rIns="84406" bIns="42203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hangingPunct="0">
                <a:lnSpc>
                  <a:spcPts val="1403"/>
                </a:lnSpc>
              </a:pP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5. </a:t>
              </a:r>
              <a:r>
                <a:rPr lang="ru-RU" sz="969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Новомосковский</a:t>
              </a: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Азот </a:t>
              </a:r>
            </a:p>
            <a:p>
              <a:pPr hangingPunct="0">
                <a:lnSpc>
                  <a:spcPts val="1403"/>
                </a:lnSpc>
              </a:pP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6. Невинномысский Азот </a:t>
              </a:r>
            </a:p>
            <a:p>
              <a:pPr hangingPunct="0">
                <a:lnSpc>
                  <a:spcPts val="1403"/>
                </a:lnSpc>
              </a:pP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7. </a:t>
              </a:r>
              <a:r>
                <a:rPr lang="ru-RU" sz="969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ЕвроХим</a:t>
              </a: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Антверпен</a:t>
              </a:r>
            </a:p>
            <a:p>
              <a:pPr hangingPunct="0">
                <a:lnSpc>
                  <a:spcPts val="1403"/>
                </a:lnSpc>
              </a:pP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8. </a:t>
              </a:r>
              <a:r>
                <a:rPr lang="ru-RU" sz="969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Лифоса</a:t>
              </a: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 hangingPunct="0">
                <a:lnSpc>
                  <a:spcPts val="1403"/>
                </a:lnSpc>
              </a:pP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9. Фосфорит </a:t>
              </a:r>
            </a:p>
            <a:p>
              <a:pPr hangingPunct="0">
                <a:lnSpc>
                  <a:spcPts val="1403"/>
                </a:lnSpc>
              </a:pP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10. БМУ-Белореченск </a:t>
              </a:r>
            </a:p>
            <a:p>
              <a:pPr hangingPunct="0">
                <a:lnSpc>
                  <a:spcPts val="1403"/>
                </a:lnSpc>
              </a:pP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11. </a:t>
              </a:r>
              <a:r>
                <a:rPr lang="ru-RU" sz="969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ЕвроХим</a:t>
              </a: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ru-RU" sz="969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Мигао</a:t>
              </a:r>
              <a:r>
                <a:rPr lang="ru-RU" sz="969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99058" y="622480"/>
              <a:ext cx="2838183" cy="396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/>
              <a:r>
                <a:rPr lang="ru-RU" sz="1477" b="1" dirty="0">
                  <a:solidFill>
                    <a:srgbClr val="92D050"/>
                  </a:solidFill>
                </a:rPr>
                <a:t>Производство удобрений</a:t>
              </a:r>
              <a:endParaRPr lang="en-GB" sz="1477" b="1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16" name="Group 20"/>
          <p:cNvGrpSpPr/>
          <p:nvPr/>
        </p:nvGrpSpPr>
        <p:grpSpPr>
          <a:xfrm>
            <a:off x="3950768" y="4517691"/>
            <a:ext cx="4871923" cy="1989554"/>
            <a:chOff x="5980688" y="6516464"/>
            <a:chExt cx="5291572" cy="2320506"/>
          </a:xfrm>
        </p:grpSpPr>
        <p:cxnSp>
          <p:nvCxnSpPr>
            <p:cNvPr id="17" name="Straight Connector 22"/>
            <p:cNvCxnSpPr/>
            <p:nvPr/>
          </p:nvCxnSpPr>
          <p:spPr>
            <a:xfrm flipV="1">
              <a:off x="6045951" y="6860257"/>
              <a:ext cx="3833999" cy="1"/>
            </a:xfrm>
            <a:prstGeom prst="line">
              <a:avLst/>
            </a:prstGeom>
            <a:ln>
              <a:solidFill>
                <a:schemeClr val="bg2">
                  <a:lumMod val="75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5980690" y="6863822"/>
              <a:ext cx="2140712" cy="1963645"/>
            </a:xfrm>
            <a:prstGeom prst="rect">
              <a:avLst/>
            </a:prstGeom>
          </p:spPr>
          <p:txBody>
            <a:bodyPr vert="horz" lIns="84406" tIns="42203" rIns="84406" bIns="42203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16.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Мексика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17.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США</a:t>
              </a: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 (</a:t>
              </a:r>
              <a:r>
                <a:rPr lang="ru-RU" sz="923" dirty="0" err="1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Талса</a:t>
              </a: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18.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США</a:t>
              </a: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 (</a:t>
              </a:r>
              <a:r>
                <a:rPr lang="ru-RU" sz="923" dirty="0" err="1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Тампа</a:t>
              </a: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19.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Бразилия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20.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Аргентина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endParaRPr lang="en-GB" sz="1015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endParaRPr lang="en-GB" sz="1015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Rectangle 24"/>
            <p:cNvSpPr/>
            <p:nvPr/>
          </p:nvSpPr>
          <p:spPr>
            <a:xfrm>
              <a:off x="5980688" y="6516464"/>
              <a:ext cx="1233033" cy="3065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/>
              <a:r>
                <a:rPr lang="ru-RU" sz="1108" b="1" dirty="0">
                  <a:solidFill>
                    <a:srgbClr val="03333C"/>
                  </a:solidFill>
                </a:rPr>
                <a:t>Офисы продаж</a:t>
              </a:r>
              <a:endParaRPr lang="en-GB" sz="1108" b="1" dirty="0">
                <a:solidFill>
                  <a:srgbClr val="03333C"/>
                </a:solidFill>
              </a:endParaRPr>
            </a:p>
          </p:txBody>
        </p: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9131550" y="6884825"/>
              <a:ext cx="2140710" cy="1663344"/>
            </a:xfrm>
            <a:prstGeom prst="rect">
              <a:avLst/>
            </a:prstGeom>
          </p:spPr>
          <p:txBody>
            <a:bodyPr vert="horz" lIns="84406" tIns="42203" rIns="84406" bIns="42203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27.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Сербия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28.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Венгрия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29.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Турция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30.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Белоруссия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31.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Болгария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32.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Молдова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33.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Россия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7307481" y="6873325"/>
              <a:ext cx="2140711" cy="1963645"/>
            </a:xfrm>
            <a:prstGeom prst="rect">
              <a:avLst/>
            </a:prstGeom>
          </p:spPr>
          <p:txBody>
            <a:bodyPr vert="horz" lIns="84406" tIns="42203" rIns="84406" bIns="42203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21.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Испания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22.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Франция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23.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Германия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24.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Швейцария (Цуг</a:t>
              </a: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25.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Италия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r>
                <a:rPr lang="en-GB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26. </a:t>
              </a:r>
              <a:r>
                <a:rPr lang="ru-RU" sz="923" dirty="0">
                  <a:solidFill>
                    <a:srgbClr val="03333C"/>
                  </a:solidFill>
                  <a:latin typeface="Arial" charset="0"/>
                  <a:ea typeface="Arial" charset="0"/>
                  <a:cs typeface="Arial" charset="0"/>
                </a:rPr>
                <a:t>Греция</a:t>
              </a: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hangingPunct="0">
                <a:lnSpc>
                  <a:spcPts val="1403"/>
                </a:lnSpc>
              </a:pPr>
              <a:endPara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2" name="Group 41"/>
          <p:cNvGrpSpPr/>
          <p:nvPr/>
        </p:nvGrpSpPr>
        <p:grpSpPr>
          <a:xfrm>
            <a:off x="4980506" y="2145395"/>
            <a:ext cx="163065" cy="232697"/>
            <a:chOff x="8561439" y="2271424"/>
            <a:chExt cx="162232" cy="231507"/>
          </a:xfrm>
          <a:solidFill>
            <a:srgbClr val="7E2B6D"/>
          </a:solidFill>
        </p:grpSpPr>
        <p:grpSp>
          <p:nvGrpSpPr>
            <p:cNvPr id="23" name="Group 4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25" name="Oval 4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26" name="Triangle 4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24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01</a:t>
              </a:r>
            </a:p>
          </p:txBody>
        </p:sp>
      </p:grpSp>
      <p:grpSp>
        <p:nvGrpSpPr>
          <p:cNvPr id="27" name="Group 46"/>
          <p:cNvGrpSpPr/>
          <p:nvPr/>
        </p:nvGrpSpPr>
        <p:grpSpPr>
          <a:xfrm>
            <a:off x="5847923" y="3424386"/>
            <a:ext cx="163065" cy="232697"/>
            <a:chOff x="8561439" y="2271424"/>
            <a:chExt cx="162232" cy="231507"/>
          </a:xfrm>
          <a:solidFill>
            <a:srgbClr val="7E2B6D"/>
          </a:solidFill>
        </p:grpSpPr>
        <p:grpSp>
          <p:nvGrpSpPr>
            <p:cNvPr id="28" name="Group 4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30" name="Oval 4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31" name="Triangle 5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29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02</a:t>
              </a:r>
            </a:p>
          </p:txBody>
        </p:sp>
      </p:grpSp>
      <p:grpSp>
        <p:nvGrpSpPr>
          <p:cNvPr id="32" name="Group 51"/>
          <p:cNvGrpSpPr/>
          <p:nvPr/>
        </p:nvGrpSpPr>
        <p:grpSpPr>
          <a:xfrm>
            <a:off x="6595905" y="2818418"/>
            <a:ext cx="163065" cy="232697"/>
            <a:chOff x="8561439" y="2271424"/>
            <a:chExt cx="162232" cy="231507"/>
          </a:xfrm>
          <a:solidFill>
            <a:srgbClr val="7E2B6D"/>
          </a:solidFill>
        </p:grpSpPr>
        <p:grpSp>
          <p:nvGrpSpPr>
            <p:cNvPr id="33" name="Group 5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35" name="Oval 5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36" name="Triangle 5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34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03</a:t>
              </a:r>
            </a:p>
          </p:txBody>
        </p:sp>
      </p:grpSp>
      <p:grpSp>
        <p:nvGrpSpPr>
          <p:cNvPr id="37" name="Group 56"/>
          <p:cNvGrpSpPr/>
          <p:nvPr/>
        </p:nvGrpSpPr>
        <p:grpSpPr>
          <a:xfrm>
            <a:off x="7511900" y="3565867"/>
            <a:ext cx="163065" cy="232697"/>
            <a:chOff x="8561439" y="2271424"/>
            <a:chExt cx="162232" cy="231507"/>
          </a:xfrm>
          <a:solidFill>
            <a:srgbClr val="7E2B6D"/>
          </a:solidFill>
        </p:grpSpPr>
        <p:grpSp>
          <p:nvGrpSpPr>
            <p:cNvPr id="38" name="Group 5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40" name="Oval 5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41" name="Triangle 6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39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04</a:t>
              </a:r>
            </a:p>
          </p:txBody>
        </p:sp>
      </p:grpSp>
      <p:grpSp>
        <p:nvGrpSpPr>
          <p:cNvPr id="42" name="Group 61"/>
          <p:cNvGrpSpPr/>
          <p:nvPr/>
        </p:nvGrpSpPr>
        <p:grpSpPr>
          <a:xfrm>
            <a:off x="5508583" y="2978543"/>
            <a:ext cx="163065" cy="232697"/>
            <a:chOff x="8561439" y="2271424"/>
            <a:chExt cx="162232" cy="231507"/>
          </a:xfrm>
          <a:solidFill>
            <a:schemeClr val="accent6"/>
          </a:solidFill>
        </p:grpSpPr>
        <p:grpSp>
          <p:nvGrpSpPr>
            <p:cNvPr id="43" name="Group 6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45" name="Oval 6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46" name="Triangle 6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44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06</a:t>
              </a:r>
            </a:p>
          </p:txBody>
        </p:sp>
      </p:grpSp>
      <p:grpSp>
        <p:nvGrpSpPr>
          <p:cNvPr id="47" name="Group 66"/>
          <p:cNvGrpSpPr/>
          <p:nvPr/>
        </p:nvGrpSpPr>
        <p:grpSpPr>
          <a:xfrm>
            <a:off x="5816255" y="3713150"/>
            <a:ext cx="163065" cy="232697"/>
            <a:chOff x="8561439" y="2271424"/>
            <a:chExt cx="162232" cy="231507"/>
          </a:xfrm>
          <a:solidFill>
            <a:schemeClr val="accent6"/>
          </a:solidFill>
        </p:grpSpPr>
        <p:grpSp>
          <p:nvGrpSpPr>
            <p:cNvPr id="48" name="Group 6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50" name="Oval 6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51" name="Triangle 7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49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05</a:t>
              </a:r>
            </a:p>
          </p:txBody>
        </p:sp>
      </p:grpSp>
      <p:grpSp>
        <p:nvGrpSpPr>
          <p:cNvPr id="52" name="Group 71"/>
          <p:cNvGrpSpPr/>
          <p:nvPr/>
        </p:nvGrpSpPr>
        <p:grpSpPr>
          <a:xfrm>
            <a:off x="4710068" y="2965790"/>
            <a:ext cx="163065" cy="232697"/>
            <a:chOff x="8561439" y="2271424"/>
            <a:chExt cx="162232" cy="231507"/>
          </a:xfrm>
          <a:solidFill>
            <a:schemeClr val="accent6"/>
          </a:solidFill>
        </p:grpSpPr>
        <p:grpSp>
          <p:nvGrpSpPr>
            <p:cNvPr id="53" name="Group 7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55" name="Oval 7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56" name="Triangle 7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54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08</a:t>
              </a:r>
            </a:p>
          </p:txBody>
        </p:sp>
      </p:grpSp>
      <p:grpSp>
        <p:nvGrpSpPr>
          <p:cNvPr id="57" name="Group 76"/>
          <p:cNvGrpSpPr/>
          <p:nvPr/>
        </p:nvGrpSpPr>
        <p:grpSpPr>
          <a:xfrm>
            <a:off x="5004233" y="2693639"/>
            <a:ext cx="163065" cy="232697"/>
            <a:chOff x="8561439" y="2271424"/>
            <a:chExt cx="162232" cy="231507"/>
          </a:xfrm>
          <a:solidFill>
            <a:schemeClr val="accent6"/>
          </a:solidFill>
        </p:grpSpPr>
        <p:grpSp>
          <p:nvGrpSpPr>
            <p:cNvPr id="58" name="Group 7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60" name="Oval 7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61" name="Triangle 8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59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09</a:t>
              </a:r>
            </a:p>
          </p:txBody>
        </p:sp>
      </p:grpSp>
      <p:grpSp>
        <p:nvGrpSpPr>
          <p:cNvPr id="62" name="Group 81"/>
          <p:cNvGrpSpPr/>
          <p:nvPr/>
        </p:nvGrpSpPr>
        <p:grpSpPr>
          <a:xfrm>
            <a:off x="8659626" y="4290372"/>
            <a:ext cx="163065" cy="232697"/>
            <a:chOff x="8561439" y="2271424"/>
            <a:chExt cx="162232" cy="231507"/>
          </a:xfrm>
          <a:solidFill>
            <a:schemeClr val="accent6"/>
          </a:solidFill>
        </p:grpSpPr>
        <p:grpSp>
          <p:nvGrpSpPr>
            <p:cNvPr id="63" name="Group 8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65" name="Oval 8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66" name="Triangle 8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64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11</a:t>
              </a:r>
            </a:p>
          </p:txBody>
        </p:sp>
      </p:grpSp>
      <p:grpSp>
        <p:nvGrpSpPr>
          <p:cNvPr id="67" name="Group 86"/>
          <p:cNvGrpSpPr/>
          <p:nvPr/>
        </p:nvGrpSpPr>
        <p:grpSpPr>
          <a:xfrm>
            <a:off x="5652555" y="3689365"/>
            <a:ext cx="163065" cy="232697"/>
            <a:chOff x="8561439" y="2271424"/>
            <a:chExt cx="162232" cy="231507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68" name="Group 8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70" name="Oval 8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71" name="Triangle 9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69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12</a:t>
              </a:r>
            </a:p>
          </p:txBody>
        </p:sp>
      </p:grpSp>
      <p:grpSp>
        <p:nvGrpSpPr>
          <p:cNvPr id="72" name="Group 91"/>
          <p:cNvGrpSpPr/>
          <p:nvPr/>
        </p:nvGrpSpPr>
        <p:grpSpPr>
          <a:xfrm>
            <a:off x="5188332" y="2052001"/>
            <a:ext cx="163065" cy="232697"/>
            <a:chOff x="8561439" y="2271424"/>
            <a:chExt cx="162232" cy="231507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73" name="Group 9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75" name="Oval 9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76" name="Triangle 9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74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13</a:t>
              </a:r>
            </a:p>
          </p:txBody>
        </p:sp>
      </p:grpSp>
      <p:grpSp>
        <p:nvGrpSpPr>
          <p:cNvPr id="77" name="Group 96"/>
          <p:cNvGrpSpPr/>
          <p:nvPr/>
        </p:nvGrpSpPr>
        <p:grpSpPr>
          <a:xfrm>
            <a:off x="4860369" y="2702068"/>
            <a:ext cx="163065" cy="232697"/>
            <a:chOff x="8561439" y="2271424"/>
            <a:chExt cx="162232" cy="231507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78" name="Group 9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80" name="Oval 9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81" name="Triangle 10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79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14</a:t>
              </a:r>
            </a:p>
          </p:txBody>
        </p:sp>
      </p:grpSp>
      <p:grpSp>
        <p:nvGrpSpPr>
          <p:cNvPr id="82" name="Group 101"/>
          <p:cNvGrpSpPr/>
          <p:nvPr/>
        </p:nvGrpSpPr>
        <p:grpSpPr>
          <a:xfrm>
            <a:off x="3936647" y="3114998"/>
            <a:ext cx="163065" cy="232697"/>
            <a:chOff x="8561439" y="2271424"/>
            <a:chExt cx="162232" cy="231507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83" name="Group 10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85" name="Oval 10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86" name="Triangle 10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84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15</a:t>
              </a:r>
            </a:p>
          </p:txBody>
        </p:sp>
      </p:grpSp>
      <p:grpSp>
        <p:nvGrpSpPr>
          <p:cNvPr id="87" name="Group 106"/>
          <p:cNvGrpSpPr/>
          <p:nvPr/>
        </p:nvGrpSpPr>
        <p:grpSpPr>
          <a:xfrm>
            <a:off x="5639198" y="3540734"/>
            <a:ext cx="163065" cy="232697"/>
            <a:chOff x="8561439" y="2271424"/>
            <a:chExt cx="162232" cy="231507"/>
          </a:xfrm>
          <a:solidFill>
            <a:schemeClr val="accent6"/>
          </a:solidFill>
        </p:grpSpPr>
        <p:grpSp>
          <p:nvGrpSpPr>
            <p:cNvPr id="88" name="Group 10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90" name="Oval 10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91" name="Triangle 11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89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10</a:t>
              </a:r>
            </a:p>
          </p:txBody>
        </p:sp>
      </p:grpSp>
      <p:grpSp>
        <p:nvGrpSpPr>
          <p:cNvPr id="92" name="Group 111"/>
          <p:cNvGrpSpPr/>
          <p:nvPr/>
        </p:nvGrpSpPr>
        <p:grpSpPr>
          <a:xfrm>
            <a:off x="3877904" y="3229446"/>
            <a:ext cx="163065" cy="232697"/>
            <a:chOff x="8561439" y="2271424"/>
            <a:chExt cx="162232" cy="231507"/>
          </a:xfrm>
          <a:solidFill>
            <a:schemeClr val="accent6"/>
          </a:solidFill>
        </p:grpSpPr>
        <p:grpSp>
          <p:nvGrpSpPr>
            <p:cNvPr id="93" name="Group 11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95" name="Oval 11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96" name="Triangle 11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94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07</a:t>
              </a:r>
            </a:p>
          </p:txBody>
        </p:sp>
      </p:grpSp>
      <p:grpSp>
        <p:nvGrpSpPr>
          <p:cNvPr id="97" name="Group 116"/>
          <p:cNvGrpSpPr/>
          <p:nvPr/>
        </p:nvGrpSpPr>
        <p:grpSpPr>
          <a:xfrm>
            <a:off x="896538" y="4435950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98" name="Group 11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00" name="Oval 11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01" name="Triangle 12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99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16</a:t>
              </a:r>
            </a:p>
          </p:txBody>
        </p:sp>
      </p:grpSp>
      <p:grpSp>
        <p:nvGrpSpPr>
          <p:cNvPr id="102" name="Group 121"/>
          <p:cNvGrpSpPr/>
          <p:nvPr/>
        </p:nvGrpSpPr>
        <p:grpSpPr>
          <a:xfrm>
            <a:off x="1045815" y="4121541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03" name="Group 12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05" name="Oval 12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06" name="Triangle 12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04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17</a:t>
              </a:r>
            </a:p>
          </p:txBody>
        </p:sp>
      </p:grpSp>
      <p:grpSp>
        <p:nvGrpSpPr>
          <p:cNvPr id="107" name="Group 126"/>
          <p:cNvGrpSpPr/>
          <p:nvPr/>
        </p:nvGrpSpPr>
        <p:grpSpPr>
          <a:xfrm>
            <a:off x="1347200" y="4161271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08" name="Group 12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10" name="Oval 12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11" name="Triangle 13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09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18</a:t>
              </a:r>
            </a:p>
          </p:txBody>
        </p:sp>
      </p:grpSp>
      <p:grpSp>
        <p:nvGrpSpPr>
          <p:cNvPr id="112" name="Group 131"/>
          <p:cNvGrpSpPr/>
          <p:nvPr/>
        </p:nvGrpSpPr>
        <p:grpSpPr>
          <a:xfrm>
            <a:off x="2491604" y="5650321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14" name="Group 13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16" name="Oval 13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17" name="Triangle 13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15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19</a:t>
              </a:r>
            </a:p>
          </p:txBody>
        </p:sp>
      </p:grpSp>
      <p:grpSp>
        <p:nvGrpSpPr>
          <p:cNvPr id="118" name="Group 136"/>
          <p:cNvGrpSpPr/>
          <p:nvPr/>
        </p:nvGrpSpPr>
        <p:grpSpPr>
          <a:xfrm>
            <a:off x="3652258" y="3763687"/>
            <a:ext cx="163065" cy="250937"/>
            <a:chOff x="8561439" y="2253277"/>
            <a:chExt cx="162232" cy="249654"/>
          </a:xfrm>
          <a:solidFill>
            <a:srgbClr val="03333C"/>
          </a:solidFill>
        </p:grpSpPr>
        <p:grpSp>
          <p:nvGrpSpPr>
            <p:cNvPr id="119" name="Group 13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21" name="Oval 13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23" name="Triangle 14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20" name="Subtitle 2"/>
            <p:cNvSpPr txBox="1">
              <a:spLocks/>
            </p:cNvSpPr>
            <p:nvPr/>
          </p:nvSpPr>
          <p:spPr>
            <a:xfrm>
              <a:off x="8570182" y="2253277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21</a:t>
              </a:r>
            </a:p>
          </p:txBody>
        </p:sp>
      </p:grpSp>
      <p:grpSp>
        <p:nvGrpSpPr>
          <p:cNvPr id="124" name="Group 141"/>
          <p:cNvGrpSpPr/>
          <p:nvPr/>
        </p:nvGrpSpPr>
        <p:grpSpPr>
          <a:xfrm>
            <a:off x="3829782" y="3478731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25" name="Group 14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27" name="Oval 14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28" name="Triangle 14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26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22</a:t>
              </a:r>
            </a:p>
          </p:txBody>
        </p:sp>
      </p:grpSp>
      <p:grpSp>
        <p:nvGrpSpPr>
          <p:cNvPr id="129" name="Group 146"/>
          <p:cNvGrpSpPr/>
          <p:nvPr/>
        </p:nvGrpSpPr>
        <p:grpSpPr>
          <a:xfrm>
            <a:off x="4141691" y="3253678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30" name="Group 14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32" name="Oval 14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33" name="Triangle 15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31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23</a:t>
              </a:r>
            </a:p>
          </p:txBody>
        </p:sp>
      </p:grpSp>
      <p:grpSp>
        <p:nvGrpSpPr>
          <p:cNvPr id="134" name="Group 151"/>
          <p:cNvGrpSpPr/>
          <p:nvPr/>
        </p:nvGrpSpPr>
        <p:grpSpPr>
          <a:xfrm>
            <a:off x="4042540" y="3456668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35" name="Group 15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37" name="Oval 15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38" name="Triangle 15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36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24</a:t>
              </a:r>
            </a:p>
          </p:txBody>
        </p:sp>
      </p:grpSp>
      <p:grpSp>
        <p:nvGrpSpPr>
          <p:cNvPr id="139" name="Group 156"/>
          <p:cNvGrpSpPr/>
          <p:nvPr/>
        </p:nvGrpSpPr>
        <p:grpSpPr>
          <a:xfrm>
            <a:off x="4265741" y="3689365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40" name="Group 15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42" name="Oval 15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43" name="Triangle 16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41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25</a:t>
              </a:r>
            </a:p>
          </p:txBody>
        </p:sp>
      </p:grpSp>
      <p:grpSp>
        <p:nvGrpSpPr>
          <p:cNvPr id="144" name="Group 161"/>
          <p:cNvGrpSpPr/>
          <p:nvPr/>
        </p:nvGrpSpPr>
        <p:grpSpPr>
          <a:xfrm>
            <a:off x="4716809" y="3864436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45" name="Group 16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47" name="Oval 16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48" name="Triangle 16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46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26</a:t>
              </a:r>
            </a:p>
          </p:txBody>
        </p:sp>
      </p:grpSp>
      <p:grpSp>
        <p:nvGrpSpPr>
          <p:cNvPr id="149" name="Group 166"/>
          <p:cNvGrpSpPr/>
          <p:nvPr/>
        </p:nvGrpSpPr>
        <p:grpSpPr>
          <a:xfrm>
            <a:off x="5120921" y="3947925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50" name="Group 16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52" name="Oval 16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53" name="Triangle 17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51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29</a:t>
              </a:r>
            </a:p>
          </p:txBody>
        </p:sp>
      </p:grpSp>
      <p:grpSp>
        <p:nvGrpSpPr>
          <p:cNvPr id="154" name="Group 176"/>
          <p:cNvGrpSpPr/>
          <p:nvPr/>
        </p:nvGrpSpPr>
        <p:grpSpPr>
          <a:xfrm>
            <a:off x="4865755" y="3123448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55" name="Group 17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57" name="Oval 17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58" name="Triangle 18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56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30</a:t>
              </a:r>
            </a:p>
          </p:txBody>
        </p:sp>
      </p:grpSp>
      <p:grpSp>
        <p:nvGrpSpPr>
          <p:cNvPr id="159" name="Group 181"/>
          <p:cNvGrpSpPr/>
          <p:nvPr/>
        </p:nvGrpSpPr>
        <p:grpSpPr>
          <a:xfrm>
            <a:off x="6954546" y="2743289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60" name="Group 18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62" name="Oval 18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63" name="Triangle 18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61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33</a:t>
              </a:r>
            </a:p>
          </p:txBody>
        </p:sp>
      </p:grpSp>
      <p:grpSp>
        <p:nvGrpSpPr>
          <p:cNvPr id="164" name="Group 186"/>
          <p:cNvGrpSpPr/>
          <p:nvPr/>
        </p:nvGrpSpPr>
        <p:grpSpPr>
          <a:xfrm>
            <a:off x="8948505" y="4502311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65" name="Group 18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67" name="Oval 18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68" name="Triangle 19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66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34</a:t>
              </a:r>
            </a:p>
          </p:txBody>
        </p:sp>
      </p:grpSp>
      <p:grpSp>
        <p:nvGrpSpPr>
          <p:cNvPr id="169" name="Group 191"/>
          <p:cNvGrpSpPr/>
          <p:nvPr/>
        </p:nvGrpSpPr>
        <p:grpSpPr>
          <a:xfrm>
            <a:off x="8382580" y="5285102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70" name="Group 19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72" name="Oval 19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73" name="Triangle 19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71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35</a:t>
              </a:r>
            </a:p>
          </p:txBody>
        </p:sp>
      </p:grpSp>
      <p:grpSp>
        <p:nvGrpSpPr>
          <p:cNvPr id="174" name="Group 196"/>
          <p:cNvGrpSpPr/>
          <p:nvPr/>
        </p:nvGrpSpPr>
        <p:grpSpPr>
          <a:xfrm>
            <a:off x="2236300" y="6293690"/>
            <a:ext cx="163065" cy="232697"/>
            <a:chOff x="8561439" y="2271424"/>
            <a:chExt cx="162232" cy="231507"/>
          </a:xfrm>
          <a:solidFill>
            <a:srgbClr val="03333C"/>
          </a:solidFill>
        </p:grpSpPr>
        <p:grpSp>
          <p:nvGrpSpPr>
            <p:cNvPr id="175" name="Group 197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177" name="Oval 199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78" name="Triangle 200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76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20</a:t>
              </a:r>
            </a:p>
          </p:txBody>
        </p:sp>
      </p:grpSp>
      <p:grpSp>
        <p:nvGrpSpPr>
          <p:cNvPr id="179" name="Group 204"/>
          <p:cNvGrpSpPr/>
          <p:nvPr/>
        </p:nvGrpSpPr>
        <p:grpSpPr>
          <a:xfrm>
            <a:off x="4694079" y="3611157"/>
            <a:ext cx="165301" cy="231680"/>
            <a:chOff x="8382882" y="1873364"/>
            <a:chExt cx="164456" cy="230496"/>
          </a:xfrm>
          <a:solidFill>
            <a:srgbClr val="03333C"/>
          </a:solidFill>
        </p:grpSpPr>
        <p:grpSp>
          <p:nvGrpSpPr>
            <p:cNvPr id="180" name="Group 206"/>
            <p:cNvGrpSpPr/>
            <p:nvPr/>
          </p:nvGrpSpPr>
          <p:grpSpPr>
            <a:xfrm>
              <a:off x="8385106" y="1896600"/>
              <a:ext cx="162232" cy="207260"/>
              <a:chOff x="8385106" y="1896600"/>
              <a:chExt cx="162232" cy="207260"/>
            </a:xfrm>
            <a:grpFill/>
          </p:grpSpPr>
          <p:sp>
            <p:nvSpPr>
              <p:cNvPr id="182" name="Oval 208"/>
              <p:cNvSpPr/>
              <p:nvPr/>
            </p:nvSpPr>
            <p:spPr>
              <a:xfrm>
                <a:off x="8385106" y="1896600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83" name="Triangle 165"/>
              <p:cNvSpPr/>
              <p:nvPr/>
            </p:nvSpPr>
            <p:spPr>
              <a:xfrm flipV="1">
                <a:off x="8398915" y="2020798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81" name="Subtitle 2"/>
            <p:cNvSpPr txBox="1">
              <a:spLocks/>
            </p:cNvSpPr>
            <p:nvPr/>
          </p:nvSpPr>
          <p:spPr>
            <a:xfrm>
              <a:off x="8382882" y="187336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27</a:t>
              </a:r>
            </a:p>
          </p:txBody>
        </p:sp>
      </p:grpSp>
      <p:grpSp>
        <p:nvGrpSpPr>
          <p:cNvPr id="184" name="Group 21"/>
          <p:cNvGrpSpPr/>
          <p:nvPr/>
        </p:nvGrpSpPr>
        <p:grpSpPr>
          <a:xfrm>
            <a:off x="5039324" y="3494081"/>
            <a:ext cx="163065" cy="242579"/>
            <a:chOff x="5027899" y="3645123"/>
            <a:chExt cx="162232" cy="241339"/>
          </a:xfrm>
        </p:grpSpPr>
        <p:sp>
          <p:nvSpPr>
            <p:cNvPr id="185" name="Triangle 175"/>
            <p:cNvSpPr/>
            <p:nvPr/>
          </p:nvSpPr>
          <p:spPr>
            <a:xfrm flipV="1">
              <a:off x="5043493" y="3803400"/>
              <a:ext cx="133273" cy="83062"/>
            </a:xfrm>
            <a:prstGeom prst="triangle">
              <a:avLst/>
            </a:prstGeom>
            <a:solidFill>
              <a:srgbClr val="033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/>
            </a:p>
          </p:txBody>
        </p:sp>
        <p:grpSp>
          <p:nvGrpSpPr>
            <p:cNvPr id="186" name="Group 212"/>
            <p:cNvGrpSpPr/>
            <p:nvPr/>
          </p:nvGrpSpPr>
          <p:grpSpPr>
            <a:xfrm>
              <a:off x="5027899" y="3645123"/>
              <a:ext cx="162232" cy="191909"/>
              <a:chOff x="8300081" y="2235687"/>
              <a:chExt cx="162232" cy="191909"/>
            </a:xfrm>
            <a:solidFill>
              <a:srgbClr val="03333C"/>
            </a:solidFill>
          </p:grpSpPr>
          <p:sp>
            <p:nvSpPr>
              <p:cNvPr id="187" name="Oval 215"/>
              <p:cNvSpPr/>
              <p:nvPr/>
            </p:nvSpPr>
            <p:spPr>
              <a:xfrm>
                <a:off x="8300081" y="226536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88" name="Subtitle 2"/>
              <p:cNvSpPr txBox="1">
                <a:spLocks/>
              </p:cNvSpPr>
              <p:nvPr/>
            </p:nvSpPr>
            <p:spPr>
              <a:xfrm>
                <a:off x="8304652" y="2235687"/>
                <a:ext cx="139043" cy="184182"/>
              </a:xfrm>
              <a:prstGeom prst="rect">
                <a:avLst/>
              </a:prstGeom>
              <a:noFill/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/>
                  <a:buNone/>
                  <a:defRPr lang="en-US" sz="2133" b="0" i="0" kern="1200" dirty="0">
                    <a:solidFill>
                      <a:schemeClr val="bg1"/>
                    </a:solidFill>
                    <a:latin typeface="Calibri Regular" charset="0"/>
                    <a:ea typeface="Calibri Regular" charset="0"/>
                    <a:cs typeface="Calibri Regular" charset="0"/>
                  </a:defRPr>
                </a:lvl1pPr>
                <a:lvl2pPr marL="609585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667" b="0" i="0" kern="1200">
                    <a:solidFill>
                      <a:schemeClr val="tx1"/>
                    </a:solidFill>
                    <a:latin typeface="+mn-lt"/>
                    <a:ea typeface="Calibri Regular" charset="0"/>
                    <a:cs typeface="Calibri Regular" charset="0"/>
                  </a:defRPr>
                </a:lvl2pPr>
                <a:lvl3pPr marL="121917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b="0" i="0" kern="1200">
                    <a:solidFill>
                      <a:schemeClr val="tx1"/>
                    </a:solidFill>
                    <a:latin typeface="+mn-lt"/>
                    <a:ea typeface="Calibri Regular" charset="0"/>
                    <a:cs typeface="Calibri Regular" charset="0"/>
                  </a:defRPr>
                </a:lvl3pPr>
                <a:lvl4pPr marL="1828754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133" b="0" i="0" kern="1200">
                    <a:solidFill>
                      <a:schemeClr val="tx1"/>
                    </a:solidFill>
                    <a:latin typeface="+mn-lt"/>
                    <a:ea typeface="Calibri Regular" charset="0"/>
                    <a:cs typeface="Calibri Regular" charset="0"/>
                  </a:defRPr>
                </a:lvl4pPr>
                <a:lvl5pPr marL="2438339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133" b="0" i="0" kern="1200">
                    <a:solidFill>
                      <a:schemeClr val="tx1"/>
                    </a:solidFill>
                    <a:latin typeface="+mn-lt"/>
                    <a:ea typeface="Calibri Regular" charset="0"/>
                    <a:cs typeface="Calibri Regular" charset="0"/>
                  </a:defRPr>
                </a:lvl5pPr>
                <a:lvl6pPr marL="3047924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hangingPunct="0">
                  <a:lnSpc>
                    <a:spcPts val="1403"/>
                  </a:lnSpc>
                </a:pPr>
                <a:r>
                  <a:rPr lang="en-GB" sz="646" b="1" dirty="0">
                    <a:latin typeface="Arial" charset="0"/>
                    <a:ea typeface="Arial" charset="0"/>
                    <a:cs typeface="Arial" charset="0"/>
                  </a:rPr>
                  <a:t>32</a:t>
                </a:r>
              </a:p>
            </p:txBody>
          </p:sp>
        </p:grpSp>
      </p:grpSp>
      <p:grpSp>
        <p:nvGrpSpPr>
          <p:cNvPr id="189" name="Group 217"/>
          <p:cNvGrpSpPr/>
          <p:nvPr/>
        </p:nvGrpSpPr>
        <p:grpSpPr>
          <a:xfrm>
            <a:off x="4904729" y="3676796"/>
            <a:ext cx="163065" cy="249529"/>
            <a:chOff x="8166173" y="2417468"/>
            <a:chExt cx="162232" cy="248253"/>
          </a:xfrm>
          <a:solidFill>
            <a:srgbClr val="03333C"/>
          </a:solidFill>
        </p:grpSpPr>
        <p:grpSp>
          <p:nvGrpSpPr>
            <p:cNvPr id="190" name="Group 218"/>
            <p:cNvGrpSpPr/>
            <p:nvPr/>
          </p:nvGrpSpPr>
          <p:grpSpPr>
            <a:xfrm>
              <a:off x="8166173" y="2455552"/>
              <a:ext cx="162232" cy="210169"/>
              <a:chOff x="8166173" y="2455552"/>
              <a:chExt cx="162232" cy="210169"/>
            </a:xfrm>
            <a:grpFill/>
          </p:grpSpPr>
          <p:sp>
            <p:nvSpPr>
              <p:cNvPr id="192" name="Oval 220"/>
              <p:cNvSpPr/>
              <p:nvPr/>
            </p:nvSpPr>
            <p:spPr>
              <a:xfrm>
                <a:off x="8166173" y="2455552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193" name="Triangle 175"/>
              <p:cNvSpPr/>
              <p:nvPr/>
            </p:nvSpPr>
            <p:spPr>
              <a:xfrm flipV="1">
                <a:off x="8180939" y="258265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191" name="Subtitle 2"/>
            <p:cNvSpPr txBox="1">
              <a:spLocks/>
            </p:cNvSpPr>
            <p:nvPr/>
          </p:nvSpPr>
          <p:spPr>
            <a:xfrm>
              <a:off x="8172294" y="2417468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31</a:t>
              </a:r>
            </a:p>
          </p:txBody>
        </p:sp>
      </p:grpSp>
      <p:sp>
        <p:nvSpPr>
          <p:cNvPr id="194" name="TextBox 193"/>
          <p:cNvSpPr txBox="1"/>
          <p:nvPr/>
        </p:nvSpPr>
        <p:spPr>
          <a:xfrm>
            <a:off x="7853247" y="5701009"/>
            <a:ext cx="1058665" cy="593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lnSpc>
                <a:spcPts val="1403"/>
              </a:lnSpc>
            </a:pPr>
            <a:r>
              <a: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rPr>
              <a:t>34. </a:t>
            </a:r>
            <a:r>
              <a:rPr lang="ru-RU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rPr>
              <a:t>Китай</a:t>
            </a:r>
            <a:endParaRPr lang="en-GB" sz="923" dirty="0">
              <a:solidFill>
                <a:srgbClr val="03333C"/>
              </a:solidFill>
              <a:latin typeface="Arial" charset="0"/>
              <a:ea typeface="Arial" charset="0"/>
              <a:cs typeface="Arial" charset="0"/>
            </a:endParaRPr>
          </a:p>
          <a:p>
            <a:pPr hangingPunct="0">
              <a:lnSpc>
                <a:spcPts val="1403"/>
              </a:lnSpc>
            </a:pPr>
            <a:r>
              <a:rPr lang="en-GB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rPr>
              <a:t>35. </a:t>
            </a:r>
            <a:r>
              <a:rPr lang="ru-RU" sz="923" dirty="0">
                <a:solidFill>
                  <a:srgbClr val="03333C"/>
                </a:solidFill>
                <a:latin typeface="Arial" charset="0"/>
                <a:ea typeface="Arial" charset="0"/>
                <a:cs typeface="Arial" charset="0"/>
              </a:rPr>
              <a:t>Сингапур</a:t>
            </a:r>
            <a:endParaRPr lang="en-GB" sz="923" dirty="0">
              <a:solidFill>
                <a:srgbClr val="03333C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923" dirty="0"/>
          </a:p>
        </p:txBody>
      </p:sp>
      <p:grpSp>
        <p:nvGrpSpPr>
          <p:cNvPr id="195" name="Group 4"/>
          <p:cNvGrpSpPr/>
          <p:nvPr/>
        </p:nvGrpSpPr>
        <p:grpSpPr>
          <a:xfrm>
            <a:off x="4812307" y="3548887"/>
            <a:ext cx="163065" cy="244073"/>
            <a:chOff x="4805038" y="3696369"/>
            <a:chExt cx="162232" cy="242825"/>
          </a:xfrm>
        </p:grpSpPr>
        <p:sp>
          <p:nvSpPr>
            <p:cNvPr id="196" name="Triangle 140"/>
            <p:cNvSpPr/>
            <p:nvPr/>
          </p:nvSpPr>
          <p:spPr>
            <a:xfrm flipV="1">
              <a:off x="4815538" y="3856132"/>
              <a:ext cx="133273" cy="83062"/>
            </a:xfrm>
            <a:prstGeom prst="triangle">
              <a:avLst/>
            </a:prstGeom>
            <a:solidFill>
              <a:srgbClr val="033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/>
            </a:p>
          </p:txBody>
        </p:sp>
        <p:sp>
          <p:nvSpPr>
            <p:cNvPr id="197" name="Oval 228"/>
            <p:cNvSpPr/>
            <p:nvPr/>
          </p:nvSpPr>
          <p:spPr>
            <a:xfrm>
              <a:off x="4805038" y="3720701"/>
              <a:ext cx="162232" cy="162232"/>
            </a:xfrm>
            <a:prstGeom prst="ellipse">
              <a:avLst/>
            </a:prstGeom>
            <a:solidFill>
              <a:srgbClr val="033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/>
            </a:p>
          </p:txBody>
        </p:sp>
        <p:sp>
          <p:nvSpPr>
            <p:cNvPr id="198" name="Subtitle 2"/>
            <p:cNvSpPr txBox="1">
              <a:spLocks/>
            </p:cNvSpPr>
            <p:nvPr/>
          </p:nvSpPr>
          <p:spPr>
            <a:xfrm>
              <a:off x="4815776" y="3696369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r>
                <a:rPr lang="en-GB" sz="646" b="1" dirty="0">
                  <a:latin typeface="Arial" charset="0"/>
                  <a:ea typeface="Arial" charset="0"/>
                  <a:cs typeface="Arial" charset="0"/>
                </a:rPr>
                <a:t>28</a:t>
              </a:r>
            </a:p>
          </p:txBody>
        </p:sp>
      </p:grpSp>
      <p:grpSp>
        <p:nvGrpSpPr>
          <p:cNvPr id="199" name="Group 201"/>
          <p:cNvGrpSpPr/>
          <p:nvPr/>
        </p:nvGrpSpPr>
        <p:grpSpPr>
          <a:xfrm>
            <a:off x="419382" y="986012"/>
            <a:ext cx="2376618" cy="1137726"/>
            <a:chOff x="-2749331" y="1392298"/>
            <a:chExt cx="2947945" cy="1411230"/>
          </a:xfrm>
        </p:grpSpPr>
        <p:cxnSp>
          <p:nvCxnSpPr>
            <p:cNvPr id="200" name="Straight Connector 6"/>
            <p:cNvCxnSpPr/>
            <p:nvPr/>
          </p:nvCxnSpPr>
          <p:spPr>
            <a:xfrm flipV="1">
              <a:off x="-2530702" y="1965617"/>
              <a:ext cx="1888118" cy="1"/>
            </a:xfrm>
            <a:prstGeom prst="line">
              <a:avLst/>
            </a:prstGeom>
            <a:ln>
              <a:solidFill>
                <a:schemeClr val="bg2">
                  <a:lumMod val="75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Subtitle 2"/>
            <p:cNvSpPr txBox="1">
              <a:spLocks/>
            </p:cNvSpPr>
            <p:nvPr/>
          </p:nvSpPr>
          <p:spPr>
            <a:xfrm>
              <a:off x="-2749331" y="1760639"/>
              <a:ext cx="2448984" cy="840327"/>
            </a:xfrm>
            <a:prstGeom prst="rect">
              <a:avLst/>
            </a:prstGeom>
          </p:spPr>
          <p:txBody>
            <a:bodyPr vert="horz" lIns="84406" tIns="42203" rIns="84406" bIns="42203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hangingPunct="0">
                <a:lnSpc>
                  <a:spcPts val="1403"/>
                </a:lnSpc>
              </a:pPr>
              <a:endParaRPr lang="en-GB" sz="1015" dirty="0">
                <a:solidFill>
                  <a:srgbClr val="00A3DB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2" name="Rectangle 8"/>
            <p:cNvSpPr/>
            <p:nvPr/>
          </p:nvSpPr>
          <p:spPr>
            <a:xfrm>
              <a:off x="-2595966" y="1621826"/>
              <a:ext cx="229139" cy="396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/>
              <a:endParaRPr lang="en-GB" sz="1477" b="1" dirty="0">
                <a:solidFill>
                  <a:srgbClr val="00A3DB"/>
                </a:solidFill>
              </a:endParaRPr>
            </a:p>
          </p:txBody>
        </p:sp>
        <p:sp>
          <p:nvSpPr>
            <p:cNvPr id="203" name="Subtitle 2"/>
            <p:cNvSpPr txBox="1">
              <a:spLocks/>
            </p:cNvSpPr>
            <p:nvPr/>
          </p:nvSpPr>
          <p:spPr>
            <a:xfrm>
              <a:off x="-2739144" y="1963201"/>
              <a:ext cx="2339972" cy="840327"/>
            </a:xfrm>
            <a:prstGeom prst="rect">
              <a:avLst/>
            </a:prstGeom>
          </p:spPr>
          <p:txBody>
            <a:bodyPr vert="horz" lIns="84406" tIns="42203" rIns="84406" bIns="42203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hangingPunct="0">
                <a:lnSpc>
                  <a:spcPts val="1403"/>
                </a:lnSpc>
              </a:pPr>
              <a:r>
                <a:rPr lang="ru-RU" sz="1015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1. Ковдорский ГОК </a:t>
              </a:r>
            </a:p>
            <a:p>
              <a:pPr hangingPunct="0">
                <a:lnSpc>
                  <a:spcPts val="1403"/>
                </a:lnSpc>
              </a:pPr>
              <a:r>
                <a:rPr lang="ru-RU" sz="1015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2. </a:t>
              </a:r>
              <a:r>
                <a:rPr lang="ru-RU" sz="1015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ЕвроХим</a:t>
              </a:r>
              <a:r>
                <a:rPr lang="ru-RU" sz="1015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ru-RU" sz="1015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ВолгаКалий</a:t>
              </a:r>
              <a:r>
                <a:rPr lang="ru-RU" sz="1015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 hangingPunct="0">
                <a:lnSpc>
                  <a:spcPts val="1403"/>
                </a:lnSpc>
              </a:pPr>
              <a:r>
                <a:rPr lang="ru-RU" sz="1015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3. </a:t>
              </a:r>
              <a:r>
                <a:rPr lang="ru-RU" sz="1015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ЕвроХим</a:t>
              </a:r>
              <a:r>
                <a:rPr lang="ru-RU" sz="1015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ru-RU" sz="1015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Усольский</a:t>
              </a:r>
              <a:r>
                <a:rPr lang="ru-RU" sz="1015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 hangingPunct="0">
                <a:lnSpc>
                  <a:spcPts val="1403"/>
                </a:lnSpc>
              </a:pPr>
              <a:r>
                <a:rPr lang="ru-RU" sz="1015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4. </a:t>
              </a:r>
              <a:r>
                <a:rPr lang="ru-RU" sz="1015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ЕвроХим</a:t>
              </a:r>
              <a:r>
                <a:rPr lang="ru-RU" sz="1015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Удобрения </a:t>
              </a:r>
            </a:p>
          </p:txBody>
        </p:sp>
        <p:sp>
          <p:nvSpPr>
            <p:cNvPr id="204" name="Rectangle 11"/>
            <p:cNvSpPr/>
            <p:nvPr/>
          </p:nvSpPr>
          <p:spPr>
            <a:xfrm>
              <a:off x="-2714636" y="1392298"/>
              <a:ext cx="2913250" cy="678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ru-RU" sz="1477" b="1" dirty="0">
                  <a:solidFill>
                    <a:srgbClr val="7E2B6D"/>
                  </a:solidFill>
                </a:rPr>
                <a:t>Добыча полезных ископаемых</a:t>
              </a:r>
              <a:endParaRPr lang="en-GB" sz="1477" b="1" dirty="0">
                <a:solidFill>
                  <a:srgbClr val="7E2B6D"/>
                </a:solidFill>
              </a:endParaRPr>
            </a:p>
          </p:txBody>
        </p:sp>
      </p:grpSp>
      <p:grpSp>
        <p:nvGrpSpPr>
          <p:cNvPr id="205" name="Group 15"/>
          <p:cNvGrpSpPr/>
          <p:nvPr/>
        </p:nvGrpSpPr>
        <p:grpSpPr>
          <a:xfrm>
            <a:off x="2941666" y="1173485"/>
            <a:ext cx="2120372" cy="1459058"/>
            <a:chOff x="2560992" y="2839807"/>
            <a:chExt cx="2630100" cy="1809808"/>
          </a:xfrm>
        </p:grpSpPr>
        <p:cxnSp>
          <p:nvCxnSpPr>
            <p:cNvPr id="206" name="Straight Connector 17"/>
            <p:cNvCxnSpPr/>
            <p:nvPr/>
          </p:nvCxnSpPr>
          <p:spPr>
            <a:xfrm flipV="1">
              <a:off x="2626254" y="3183596"/>
              <a:ext cx="2319761" cy="4"/>
            </a:xfrm>
            <a:prstGeom prst="line">
              <a:avLst/>
            </a:prstGeom>
            <a:ln>
              <a:solidFill>
                <a:schemeClr val="bg2">
                  <a:lumMod val="75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Subtitle 2"/>
            <p:cNvSpPr txBox="1">
              <a:spLocks/>
            </p:cNvSpPr>
            <p:nvPr/>
          </p:nvSpPr>
          <p:spPr>
            <a:xfrm>
              <a:off x="2560993" y="3187163"/>
              <a:ext cx="2630099" cy="1462452"/>
            </a:xfrm>
            <a:prstGeom prst="rect">
              <a:avLst/>
            </a:prstGeom>
          </p:spPr>
          <p:txBody>
            <a:bodyPr vert="horz" lIns="84406" tIns="42203" rIns="84406" bIns="42203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015" dirty="0">
                  <a:solidFill>
                    <a:srgbClr val="222222"/>
                  </a:solidFill>
                  <a:latin typeface="+mn-lt"/>
                  <a:cs typeface="Arial" panose="020B0604020202020204" pitchFamily="34" charset="0"/>
                </a:rPr>
                <a:t>12. Туапсе </a:t>
              </a:r>
            </a:p>
            <a:p>
              <a:pPr lv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015" dirty="0">
                  <a:solidFill>
                    <a:srgbClr val="222222"/>
                  </a:solidFill>
                  <a:latin typeface="+mn-lt"/>
                  <a:cs typeface="Arial" panose="020B0604020202020204" pitchFamily="34" charset="0"/>
                </a:rPr>
                <a:t>13. Мурманск </a:t>
              </a:r>
            </a:p>
            <a:p>
              <a:pPr lv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015" dirty="0">
                  <a:solidFill>
                    <a:srgbClr val="222222"/>
                  </a:solidFill>
                  <a:latin typeface="+mn-lt"/>
                  <a:cs typeface="Arial" panose="020B0604020202020204" pitchFamily="34" charset="0"/>
                </a:rPr>
                <a:t>14. Силламяэ </a:t>
              </a:r>
            </a:p>
            <a:p>
              <a:pPr lv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015" dirty="0">
                  <a:solidFill>
                    <a:srgbClr val="222222"/>
                  </a:solidFill>
                  <a:latin typeface="+mn-lt"/>
                  <a:cs typeface="Arial" panose="020B0604020202020204" pitchFamily="34" charset="0"/>
                </a:rPr>
                <a:t>15. </a:t>
              </a:r>
              <a:r>
                <a:rPr lang="ru-RU" altLang="ru-RU" sz="1015" dirty="0" err="1">
                  <a:solidFill>
                    <a:srgbClr val="222222"/>
                  </a:solidFill>
                  <a:latin typeface="+mn-lt"/>
                  <a:cs typeface="Arial" panose="020B0604020202020204" pitchFamily="34" charset="0"/>
                </a:rPr>
                <a:t>ЕвроХим</a:t>
              </a:r>
              <a:r>
                <a:rPr lang="ru-RU" altLang="ru-RU" sz="1015" dirty="0">
                  <a:solidFill>
                    <a:srgbClr val="222222"/>
                  </a:solidFill>
                  <a:latin typeface="+mn-lt"/>
                  <a:cs typeface="Arial" panose="020B0604020202020204" pitchFamily="34" charset="0"/>
                </a:rPr>
                <a:t> Антверпен </a:t>
              </a:r>
              <a:endParaRPr lang="ru-RU" altLang="ru-RU" sz="9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8" name="Rectangle 19"/>
            <p:cNvSpPr/>
            <p:nvPr/>
          </p:nvSpPr>
          <p:spPr>
            <a:xfrm>
              <a:off x="2560992" y="2839807"/>
              <a:ext cx="1844641" cy="3964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ru-RU" sz="1477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Логистика</a:t>
              </a:r>
              <a:endParaRPr lang="en-GB" sz="1477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0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92" y="3632691"/>
            <a:ext cx="1102017" cy="180700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46" y="3590542"/>
            <a:ext cx="1126417" cy="184701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39" y="3549644"/>
            <a:ext cx="1166330" cy="191246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0" y="2938232"/>
            <a:ext cx="1209376" cy="1983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Листовое питание</a:t>
            </a: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Водорастворимые </a:t>
            </a:r>
            <a:r>
              <a:rPr lang="en-US" sz="2000" dirty="0" smtClean="0">
                <a:latin typeface="Calibri" panose="020F0502020204030204" pitchFamily="34" charset="0"/>
              </a:rPr>
              <a:t>NPK</a:t>
            </a:r>
            <a:r>
              <a:rPr lang="ru-RU" sz="2000" dirty="0" smtClean="0">
                <a:latin typeface="Calibri" panose="020F0502020204030204" pitchFamily="34" charset="0"/>
              </a:rPr>
              <a:t> удобрения </a:t>
            </a:r>
            <a:r>
              <a:rPr lang="en-US" sz="2000" dirty="0" err="1" smtClean="0">
                <a:latin typeface="Calibri" panose="020F0502020204030204" pitchFamily="34" charset="0"/>
              </a:rPr>
              <a:t>Aqualis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8706" y="741372"/>
            <a:ext cx="588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Arial" pitchFamily="34" charset="0"/>
              </a:rPr>
              <a:t>7 </a:t>
            </a:r>
            <a:r>
              <a:rPr lang="ru-RU" sz="2400" b="1" dirty="0">
                <a:solidFill>
                  <a:srgbClr val="002060"/>
                </a:solidFill>
                <a:cs typeface="Arial" pitchFamily="34" charset="0"/>
              </a:rPr>
              <a:t>марок для любой стадии развития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577569" y="1153131"/>
            <a:ext cx="3744416" cy="587552"/>
            <a:chOff x="773796" y="692696"/>
            <a:chExt cx="3744416" cy="58755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264" y="711268"/>
              <a:ext cx="503594" cy="56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96" y="692696"/>
              <a:ext cx="621241" cy="569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349860" y="759272"/>
              <a:ext cx="14939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меси с КАС, ХСЗР, биопрепаратами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14864" y="758111"/>
              <a:ext cx="13033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  <a:p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растворимость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2120851" y="3007946"/>
            <a:ext cx="1837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Равновесные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04566" y="3000322"/>
            <a:ext cx="2673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Повышенный Калий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0296" y="5500296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рименяют на промежуточных </a:t>
            </a:r>
            <a:b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стадиях вегетации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40538" y="5500482"/>
            <a:ext cx="295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рименяют в конце вегетации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9859" y="4938885"/>
            <a:ext cx="1546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рименяют в начале вегетации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59859" y="2207692"/>
            <a:ext cx="1698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Повышенный ФОСФОР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7138" y="6012391"/>
            <a:ext cx="8280920" cy="487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2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*Микроэлементы  в хелатной форме </a:t>
            </a:r>
            <a:r>
              <a:rPr lang="pl-PL" sz="1200" i="1" dirty="0">
                <a:solidFill>
                  <a:srgbClr val="002060"/>
                </a:solidFill>
                <a:cs typeface="Arial" panose="020B0604020202020204" pitchFamily="34" charset="0"/>
              </a:rPr>
              <a:t>B - 0,02%, Cu*-0,005%, Mn*-0,05%, Zn*-0,01%, Fe**-0,07%,  Mo-0,004%</a:t>
            </a:r>
            <a:endParaRPr lang="ru-RU" sz="12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pl-PL" sz="1200" i="1" dirty="0">
                <a:solidFill>
                  <a:srgbClr val="002060"/>
                </a:solidFill>
                <a:cs typeface="Arial" panose="020B0604020202020204" pitchFamily="34" charset="0"/>
              </a:rPr>
              <a:t>B - 0,02</a:t>
            </a:r>
            <a:r>
              <a:rPr lang="en-US" sz="1200" i="1" dirty="0">
                <a:solidFill>
                  <a:srgbClr val="002060"/>
                </a:solidFill>
                <a:cs typeface="Arial" panose="020B0604020202020204" pitchFamily="34" charset="0"/>
              </a:rPr>
              <a:t>5</a:t>
            </a:r>
            <a:r>
              <a:rPr lang="pl-PL" sz="1200" i="1" dirty="0">
                <a:solidFill>
                  <a:srgbClr val="002060"/>
                </a:solidFill>
                <a:cs typeface="Arial" panose="020B0604020202020204" pitchFamily="34" charset="0"/>
              </a:rPr>
              <a:t>%, Cu*-0,0</a:t>
            </a:r>
            <a:r>
              <a:rPr lang="en-US" sz="1200" i="1" dirty="0"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r>
              <a:rPr lang="pl-PL" sz="1200" i="1" dirty="0">
                <a:solidFill>
                  <a:srgbClr val="002060"/>
                </a:solidFill>
                <a:cs typeface="Arial" panose="020B0604020202020204" pitchFamily="34" charset="0"/>
              </a:rPr>
              <a:t>%, Mn*-0,05%, Zn*-0,0</a:t>
            </a:r>
            <a:r>
              <a:rPr lang="en-US" sz="1200" i="1" dirty="0">
                <a:solidFill>
                  <a:srgbClr val="002060"/>
                </a:solidFill>
                <a:cs typeface="Arial" panose="020B0604020202020204" pitchFamily="34" charset="0"/>
              </a:rPr>
              <a:t>25</a:t>
            </a:r>
            <a:r>
              <a:rPr lang="pl-PL" sz="1200" i="1" dirty="0">
                <a:solidFill>
                  <a:srgbClr val="002060"/>
                </a:solidFill>
                <a:cs typeface="Arial" panose="020B0604020202020204" pitchFamily="34" charset="0"/>
              </a:rPr>
              <a:t>%, Fe**-0,07%,  Mo-0,004%</a:t>
            </a:r>
            <a:r>
              <a:rPr lang="en-US" sz="1200" i="1" dirty="0">
                <a:solidFill>
                  <a:srgbClr val="002060"/>
                </a:solidFill>
                <a:cs typeface="Arial" panose="020B0604020202020204" pitchFamily="34" charset="0"/>
              </a:rPr>
              <a:t> (</a:t>
            </a:r>
            <a:r>
              <a:rPr lang="ru-RU" sz="1200" i="1" dirty="0">
                <a:solidFill>
                  <a:srgbClr val="002060"/>
                </a:solidFill>
                <a:cs typeface="Arial" panose="020B0604020202020204" pitchFamily="34" charset="0"/>
              </a:rPr>
              <a:t>для марки </a:t>
            </a:r>
            <a:r>
              <a:rPr lang="en-US" sz="1200" i="1" dirty="0">
                <a:solidFill>
                  <a:srgbClr val="002060"/>
                </a:solidFill>
                <a:cs typeface="Arial" panose="020B0604020202020204" pitchFamily="34" charset="0"/>
              </a:rPr>
              <a:t>3-11-38)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97" y="3657940"/>
            <a:ext cx="1083775" cy="177709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11" y="2915917"/>
            <a:ext cx="1181647" cy="193757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70" y="3670231"/>
            <a:ext cx="1080281" cy="1771364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7489794" y="2207692"/>
            <a:ext cx="1698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Специальная марка</a:t>
            </a:r>
          </a:p>
        </p:txBody>
      </p:sp>
      <p:pic>
        <p:nvPicPr>
          <p:cNvPr id="47" name="Picture 2" descr="https://assets.brandfolder.com/pxbe2y-cuuza8-ggg2me/v/6753166/original/aqualis_logo_horiz_cmyk.ep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33" y="1870308"/>
            <a:ext cx="3863637" cy="7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414" y="243990"/>
            <a:ext cx="6126141" cy="36000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БМУ – производство водорастворимых </a:t>
            </a:r>
            <a:r>
              <a:rPr lang="en-US" sz="2400" dirty="0" smtClean="0">
                <a:solidFill>
                  <a:srgbClr val="002060"/>
                </a:solidFill>
              </a:rPr>
              <a:t>NPK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1" y="1036119"/>
            <a:ext cx="7404886" cy="4981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5251" y="1036119"/>
            <a:ext cx="3352906" cy="859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b="1" dirty="0">
                <a:solidFill>
                  <a:schemeClr val="bg1"/>
                </a:solidFill>
              </a:rPr>
              <a:t>Location: Belorechensk, Russia</a:t>
            </a:r>
          </a:p>
          <a:p>
            <a:r>
              <a:rPr lang="en-US" sz="1662" b="1" dirty="0">
                <a:solidFill>
                  <a:schemeClr val="bg1"/>
                </a:solidFill>
              </a:rPr>
              <a:t>Capacity: 50.000 mt/year of ws NPK</a:t>
            </a:r>
          </a:p>
          <a:p>
            <a:r>
              <a:rPr lang="en-US" sz="1662" b="1" dirty="0">
                <a:solidFill>
                  <a:schemeClr val="bg1"/>
                </a:solidFill>
              </a:rPr>
              <a:t>Inauguration: 2018</a:t>
            </a:r>
          </a:p>
        </p:txBody>
      </p:sp>
    </p:spTree>
    <p:extLst>
      <p:ext uri="{BB962C8B-B14F-4D97-AF65-F5344CB8AC3E}">
        <p14:creationId xmlns:p14="http://schemas.microsoft.com/office/powerpoint/2010/main" val="19025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85" y="1036119"/>
            <a:ext cx="6645520" cy="49852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5538" y="338250"/>
            <a:ext cx="7529908" cy="33230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БМУ – производство водорастворимых </a:t>
            </a:r>
            <a:r>
              <a:rPr lang="en-US" sz="2400" dirty="0" smtClean="0">
                <a:solidFill>
                  <a:srgbClr val="002060"/>
                </a:solidFill>
              </a:rPr>
              <a:t>NPK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3158" y="5680436"/>
            <a:ext cx="2924633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2" b="1" dirty="0">
                <a:solidFill>
                  <a:schemeClr val="bg1"/>
                </a:solidFill>
              </a:rPr>
              <a:t>Фасовочная </a:t>
            </a:r>
            <a:r>
              <a:rPr lang="ru-RU" sz="1662" b="1" dirty="0" err="1">
                <a:solidFill>
                  <a:schemeClr val="bg1"/>
                </a:solidFill>
              </a:rPr>
              <a:t>устновка</a:t>
            </a:r>
            <a:endParaRPr lang="en-US" sz="1662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39" y="1658908"/>
            <a:ext cx="4983774" cy="3738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1861" y="1659195"/>
            <a:ext cx="4984615" cy="373846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5538" y="338213"/>
            <a:ext cx="7529908" cy="33230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БМУ – производство водорастворимых </a:t>
            </a:r>
            <a:r>
              <a:rPr lang="en-US" sz="2400" dirty="0" smtClean="0">
                <a:solidFill>
                  <a:srgbClr val="002060"/>
                </a:solidFill>
              </a:rPr>
              <a:t>NPK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050" y="5622475"/>
            <a:ext cx="315721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62" b="1" dirty="0">
                <a:solidFill>
                  <a:schemeClr val="bg1"/>
                </a:solidFill>
              </a:rPr>
              <a:t>Складские емкости</a:t>
            </a:r>
            <a:r>
              <a:rPr lang="en-US" sz="1662" b="1" dirty="0">
                <a:solidFill>
                  <a:schemeClr val="bg1"/>
                </a:solidFill>
              </a:rPr>
              <a:t>: 20.000 </a:t>
            </a:r>
            <a:r>
              <a:rPr lang="ru-RU" sz="1662" b="1" dirty="0">
                <a:solidFill>
                  <a:schemeClr val="bg1"/>
                </a:solidFill>
              </a:rPr>
              <a:t>тонн</a:t>
            </a:r>
            <a:endParaRPr lang="en-US" sz="1662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Водорастворимые удобрения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>
                <a:latin typeface="Calibri" panose="020F0502020204030204" pitchFamily="34" charset="0"/>
              </a:rPr>
              <a:t>Водорастворимые </a:t>
            </a:r>
            <a:r>
              <a:rPr lang="en-US" sz="2000" dirty="0">
                <a:latin typeface="Calibri" panose="020F0502020204030204" pitchFamily="34" charset="0"/>
              </a:rPr>
              <a:t>NPK</a:t>
            </a:r>
            <a:r>
              <a:rPr lang="ru-RU" sz="2000" dirty="0">
                <a:latin typeface="Calibri" panose="020F0502020204030204" pitchFamily="34" charset="0"/>
              </a:rPr>
              <a:t> удобрения </a:t>
            </a:r>
            <a:r>
              <a:rPr lang="en-US" sz="2000" dirty="0" err="1">
                <a:latin typeface="Calibri" panose="020F0502020204030204" pitchFamily="34" charset="0"/>
              </a:rPr>
              <a:t>Aqualis</a:t>
            </a:r>
            <a:endParaRPr lang="en-US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634030"/>
              </p:ext>
            </p:extLst>
          </p:nvPr>
        </p:nvGraphicFramePr>
        <p:xfrm>
          <a:off x="286437" y="2652983"/>
          <a:ext cx="8571125" cy="3773845"/>
        </p:xfrm>
        <a:graphic>
          <a:graphicData uri="http://schemas.openxmlformats.org/drawingml/2006/table">
            <a:tbl>
              <a:tblPr firstRow="1" firstCol="1" bandRow="1"/>
              <a:tblGrid>
                <a:gridCol w="7467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33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72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2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36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51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13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71391"/>
              </a:tblGrid>
              <a:tr h="529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13–40–13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18–18–18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20–2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–20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6–14–35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12–8–31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15–15–30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3-11-38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5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sng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общ.</a:t>
                      </a:r>
                      <a:endParaRPr lang="ru-RU" sz="1100" b="0" u="sng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18,0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20,2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12,2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5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sng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N-NH</a:t>
                      </a:r>
                      <a:r>
                        <a:rPr lang="ru-RU" sz="1400" b="0" u="sng" baseline="-25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u="sng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9,0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2,9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2,9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65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sng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N-NO</a:t>
                      </a:r>
                      <a:r>
                        <a:rPr lang="ru-RU" sz="1400" b="0" u="sng" baseline="-25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u="sng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4,6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9,3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9,1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65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sng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N-NH</a:t>
                      </a:r>
                      <a:r>
                        <a:rPr lang="ru-RU" sz="1400" b="0" u="sng" baseline="-250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u="sng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9,0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10,2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65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sng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b="0" u="sng" baseline="-250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u="sng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400" b="0" u="sng" baseline="-250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u="sng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40,0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8,3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20,3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14,3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15,2</a:t>
                      </a:r>
                      <a:endParaRPr lang="ru-RU" sz="1200" b="1" u="none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65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sng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1400" b="0" u="sng" baseline="-250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u="sng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100" b="0" u="sng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18,3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20,3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31,1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30,1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sng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100" b="0" u="sng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400" b="1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4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sng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MgO</a:t>
                      </a:r>
                      <a:endParaRPr lang="ru-RU" sz="1100" b="0" u="sng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b="1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1" u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1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73685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- 0,02%,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Cu*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-0,005%,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Mn*-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0,05%,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Zn*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-0,01%,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Fe**-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0,07%, 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-0,004%</a:t>
                      </a:r>
                      <a:endParaRPr lang="ru-RU" sz="14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- 0,02</a:t>
                      </a:r>
                      <a:r>
                        <a:rPr lang="en-US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%,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Cu*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-0,0</a:t>
                      </a:r>
                      <a:r>
                        <a:rPr lang="en-US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%,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Mn*-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0,05%,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Zn*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-0,0</a:t>
                      </a:r>
                      <a:r>
                        <a:rPr lang="en-US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%,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Fe**-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0,07%,  </a:t>
                      </a:r>
                      <a:r>
                        <a:rPr lang="pl-PL" sz="1400" b="1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pl-PL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-0,004%</a:t>
                      </a:r>
                      <a:r>
                        <a:rPr lang="en-US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4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для марки </a:t>
                      </a:r>
                      <a:r>
                        <a:rPr lang="en-US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3-11-38)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B0F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iosCondC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iosCondC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iosCondC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iosCondC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iosCondC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iosCondC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B0F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2" y="811134"/>
            <a:ext cx="2580409" cy="175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21" y="818062"/>
            <a:ext cx="2915083" cy="1739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9"/>
          <a:stretch/>
        </p:blipFill>
        <p:spPr>
          <a:xfrm>
            <a:off x="5629708" y="810491"/>
            <a:ext cx="3514292" cy="175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3768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Водорастворимые удобрения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>
                <a:latin typeface="Calibri" panose="020F0502020204030204" pitchFamily="34" charset="0"/>
              </a:rPr>
              <a:t>Водорастворимые </a:t>
            </a:r>
            <a:r>
              <a:rPr lang="en-US" sz="2000" dirty="0">
                <a:latin typeface="Calibri" panose="020F0502020204030204" pitchFamily="34" charset="0"/>
              </a:rPr>
              <a:t>NPK</a:t>
            </a:r>
            <a:r>
              <a:rPr lang="ru-RU" sz="2000" dirty="0">
                <a:latin typeface="Calibri" panose="020F0502020204030204" pitchFamily="34" charset="0"/>
              </a:rPr>
              <a:t> удобрения </a:t>
            </a:r>
            <a:r>
              <a:rPr lang="en-US" sz="2000" dirty="0" err="1">
                <a:latin typeface="Calibri" panose="020F0502020204030204" pitchFamily="34" charset="0"/>
              </a:rPr>
              <a:t>Aqualis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973" y="1663976"/>
            <a:ext cx="757370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Для производства используется только высококачественное сырьё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Микроэлементы в хелатной форме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2041" marR="0" lvl="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наиболее доступны для при листовых подкормках </a:t>
            </a:r>
          </a:p>
          <a:p>
            <a:pPr marL="422041" marR="0" lvl="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растворах способствуют полному смачиванию листьев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растений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Благодаря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выверенному составу обеспечивается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максимальная эффективность листового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питания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сключена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ошибка в превышении дозировок микроэлементов.</a:t>
            </a:r>
          </a:p>
          <a:p>
            <a:pPr marL="263776" marR="0" lvl="0" indent="-2637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46063" y="1008563"/>
            <a:ext cx="7992888" cy="369332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Качество и стабильность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86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Водорастворимые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NPK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удобрения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</a:rPr>
              <a:t>Aqualis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Марка 13:40:13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920" y="914552"/>
            <a:ext cx="605715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Марка с повышенным содержанием </a:t>
            </a:r>
            <a:r>
              <a:rPr lang="ru-RU" sz="2000" b="1" dirty="0" smtClean="0">
                <a:solidFill>
                  <a:srgbClr val="002060"/>
                </a:solidFill>
              </a:rPr>
              <a:t>Фосфора:</a:t>
            </a:r>
            <a:endParaRPr lang="ru-RU" sz="2000" b="1" dirty="0">
              <a:solidFill>
                <a:srgbClr val="002060"/>
              </a:solidFill>
            </a:endParaRPr>
          </a:p>
          <a:p>
            <a:pPr marL="128587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стимулирует развитие корневой </a:t>
            </a:r>
            <a:r>
              <a:rPr lang="ru-RU" sz="2000" dirty="0" smtClean="0">
                <a:solidFill>
                  <a:srgbClr val="002060"/>
                </a:solidFill>
              </a:rPr>
              <a:t>системы</a:t>
            </a:r>
            <a:r>
              <a:rPr lang="en-US" sz="2000" dirty="0" smtClean="0">
                <a:solidFill>
                  <a:srgbClr val="002060"/>
                </a:solidFill>
              </a:rPr>
              <a:t>;</a:t>
            </a:r>
            <a:endParaRPr lang="ru-RU" sz="2000" dirty="0">
              <a:solidFill>
                <a:srgbClr val="002060"/>
              </a:solidFill>
            </a:endParaRPr>
          </a:p>
          <a:p>
            <a:pPr marL="128587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улучшает </a:t>
            </a:r>
            <a:r>
              <a:rPr lang="ru-RU" sz="2000" dirty="0">
                <a:solidFill>
                  <a:srgbClr val="002060"/>
                </a:solidFill>
              </a:rPr>
              <a:t>процессы </a:t>
            </a:r>
            <a:r>
              <a:rPr lang="ru-RU" sz="2000" dirty="0" smtClean="0">
                <a:solidFill>
                  <a:srgbClr val="002060"/>
                </a:solidFill>
              </a:rPr>
              <a:t>обмена веществ</a:t>
            </a:r>
            <a:r>
              <a:rPr lang="en-US" sz="2000" dirty="0" smtClean="0">
                <a:solidFill>
                  <a:srgbClr val="002060"/>
                </a:solidFill>
              </a:rPr>
              <a:t>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стимулирует формирование </a:t>
            </a:r>
            <a:r>
              <a:rPr lang="ru-RU" sz="2000" dirty="0">
                <a:solidFill>
                  <a:srgbClr val="002060"/>
                </a:solidFill>
              </a:rPr>
              <a:t>репродуктивных </a:t>
            </a:r>
            <a:r>
              <a:rPr lang="ru-RU" sz="2000" dirty="0" smtClean="0">
                <a:solidFill>
                  <a:srgbClr val="002060"/>
                </a:solidFill>
              </a:rPr>
              <a:t>органов, весеннее возобновление вегетации;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9203" y="5357970"/>
            <a:ext cx="55568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Недостаток </a:t>
            </a:r>
            <a:r>
              <a:rPr lang="ru-RU" b="1" dirty="0" smtClean="0">
                <a:solidFill>
                  <a:srgbClr val="002060"/>
                </a:solidFill>
              </a:rPr>
              <a:t>Фосфора трудно восполнить </a:t>
            </a:r>
            <a:r>
              <a:rPr lang="ru-RU" b="1" dirty="0">
                <a:solidFill>
                  <a:srgbClr val="002060"/>
                </a:solidFill>
              </a:rPr>
              <a:t>на </a:t>
            </a:r>
            <a:r>
              <a:rPr lang="ru-RU" b="1" dirty="0" smtClean="0">
                <a:solidFill>
                  <a:srgbClr val="002060"/>
                </a:solidFill>
              </a:rPr>
              <a:t>средних и поздних стадиях развития, </a:t>
            </a:r>
            <a:r>
              <a:rPr lang="ru-RU" b="1" dirty="0">
                <a:solidFill>
                  <a:srgbClr val="002060"/>
                </a:solidFill>
              </a:rPr>
              <a:t>поэтому так необходимо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полноценное </a:t>
            </a:r>
            <a:r>
              <a:rPr lang="ru-RU" b="1" dirty="0" smtClean="0">
                <a:solidFill>
                  <a:srgbClr val="002060"/>
                </a:solidFill>
              </a:rPr>
              <a:t>фосфорное питание </a:t>
            </a:r>
            <a:r>
              <a:rPr lang="ru-RU" b="1" dirty="0">
                <a:solidFill>
                  <a:srgbClr val="002060"/>
                </a:solidFill>
              </a:rPr>
              <a:t>в начале </a:t>
            </a:r>
            <a:r>
              <a:rPr lang="ru-RU" b="1" dirty="0" smtClean="0">
                <a:solidFill>
                  <a:srgbClr val="002060"/>
                </a:solidFill>
              </a:rPr>
              <a:t>вегетации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90" y="1192212"/>
            <a:ext cx="2929485" cy="48035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98056"/>
            <a:ext cx="3374334" cy="229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663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Водорастворимые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NPK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удобрения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</a:rPr>
              <a:t>Aqualis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Марки 18:18:18 и 20:20:20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4317" y="3653636"/>
            <a:ext cx="858129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Равновесные марки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эффективны при стрессовых </a:t>
            </a:r>
            <a:r>
              <a:rPr lang="ru-RU" dirty="0" smtClean="0">
                <a:solidFill>
                  <a:srgbClr val="002060"/>
                </a:solidFill>
              </a:rPr>
              <a:t>условиях</a:t>
            </a:r>
            <a:r>
              <a:rPr lang="en-US" dirty="0" smtClean="0">
                <a:solidFill>
                  <a:srgbClr val="002060"/>
                </a:solidFill>
              </a:rPr>
              <a:t>;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Необходимы на бедных почвах и нейтральных грунтах</a:t>
            </a:r>
            <a:r>
              <a:rPr lang="en-US" dirty="0" smtClean="0">
                <a:solidFill>
                  <a:srgbClr val="002060"/>
                </a:solidFill>
              </a:rPr>
              <a:t>;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подходят для подкормок растений на всех фазах развития</a:t>
            </a:r>
            <a:r>
              <a:rPr lang="en-US" dirty="0" smtClean="0">
                <a:solidFill>
                  <a:srgbClr val="002060"/>
                </a:solidFill>
              </a:rPr>
              <a:t>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подходят </a:t>
            </a:r>
            <a:r>
              <a:rPr lang="ru-RU" dirty="0" smtClean="0">
                <a:solidFill>
                  <a:srgbClr val="002060"/>
                </a:solidFill>
              </a:rPr>
              <a:t>для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внекорневых </a:t>
            </a:r>
            <a:r>
              <a:rPr lang="ru-RU" dirty="0" smtClean="0">
                <a:solidFill>
                  <a:srgbClr val="002060"/>
                </a:solidFill>
              </a:rPr>
              <a:t>подкормок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89" y="803519"/>
            <a:ext cx="1897281" cy="31110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22" y="2953858"/>
            <a:ext cx="2018824" cy="33103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3" y="769801"/>
            <a:ext cx="4054201" cy="241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8171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836712"/>
            <a:ext cx="295232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Водорастворимые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NPK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удобрения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</a:rPr>
              <a:t>Aqualis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65"/>
          <p:cNvSpPr>
            <a:spLocks noGrp="1"/>
          </p:cNvSpPr>
          <p:nvPr>
            <p:ph type="body" sz="half" idx="2"/>
          </p:nvPr>
        </p:nvSpPr>
        <p:spPr>
          <a:xfrm>
            <a:off x="246063" y="396091"/>
            <a:ext cx="7992888" cy="307777"/>
          </a:xfrm>
        </p:spPr>
        <p:txBody>
          <a:bodyPr/>
          <a:lstStyle/>
          <a:p>
            <a:r>
              <a:rPr lang="ru-RU" sz="2000" dirty="0">
                <a:latin typeface="Calibri" panose="020F0502020204030204" pitchFamily="34" charset="0"/>
              </a:rPr>
              <a:t>Марки </a:t>
            </a:r>
            <a:r>
              <a:rPr lang="ru-RU" sz="2000" dirty="0" smtClean="0">
                <a:latin typeface="Calibri" panose="020F0502020204030204" pitchFamily="34" charset="0"/>
              </a:rPr>
              <a:t>6:14:35; 12:8:31, 15:15:30, </a:t>
            </a:r>
            <a:r>
              <a:rPr lang="ru-RU" sz="2000" b="1" dirty="0" smtClean="0">
                <a:latin typeface="Calibri" panose="020F0502020204030204" pitchFamily="34" charset="0"/>
              </a:rPr>
              <a:t>3:11:38 – новая марка!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691548"/>
            <a:ext cx="5091953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69863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Марки с повышенным содержанием к</a:t>
            </a:r>
            <a:r>
              <a:rPr lang="ru-RU" sz="2000" b="1" dirty="0" smtClean="0">
                <a:solidFill>
                  <a:srgbClr val="002060"/>
                </a:solidFill>
              </a:rPr>
              <a:t>алия:</a:t>
            </a:r>
            <a:endParaRPr lang="ru-RU" sz="2000" b="1" dirty="0">
              <a:solidFill>
                <a:srgbClr val="002060"/>
              </a:solidFill>
            </a:endParaRPr>
          </a:p>
          <a:p>
            <a:pPr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повышают устойчивость к стрессовым </a:t>
            </a:r>
            <a:r>
              <a:rPr lang="ru-RU" dirty="0" smtClean="0">
                <a:solidFill>
                  <a:srgbClr val="002060"/>
                </a:solidFill>
              </a:rPr>
              <a:t>         факторам</a:t>
            </a:r>
            <a:r>
              <a:rPr lang="en-US" dirty="0">
                <a:solidFill>
                  <a:srgbClr val="002060"/>
                </a:solidFill>
              </a:rPr>
              <a:t>;</a:t>
            </a:r>
            <a:endParaRPr lang="ru-RU" dirty="0">
              <a:solidFill>
                <a:srgbClr val="002060"/>
              </a:solidFill>
            </a:endParaRPr>
          </a:p>
          <a:p>
            <a:pPr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способствуют </a:t>
            </a:r>
            <a:r>
              <a:rPr lang="ru-RU" dirty="0" smtClean="0">
                <a:solidFill>
                  <a:srgbClr val="002060"/>
                </a:solidFill>
              </a:rPr>
              <a:t>созреванию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продукции</a:t>
            </a:r>
            <a:r>
              <a:rPr lang="en-US" dirty="0">
                <a:solidFill>
                  <a:srgbClr val="002060"/>
                </a:solidFill>
              </a:rPr>
              <a:t>;</a:t>
            </a:r>
            <a:endParaRPr lang="ru-RU" dirty="0">
              <a:solidFill>
                <a:srgbClr val="002060"/>
              </a:solidFill>
            </a:endParaRPr>
          </a:p>
          <a:p>
            <a:pPr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улучшают вкусовые качества, товарный вид и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сроки хранения продукции</a:t>
            </a:r>
            <a:r>
              <a:rPr lang="en-US" dirty="0">
                <a:solidFill>
                  <a:srgbClr val="002060"/>
                </a:solidFill>
              </a:rPr>
              <a:t>;</a:t>
            </a:r>
            <a:endParaRPr lang="ru-RU" dirty="0">
              <a:solidFill>
                <a:srgbClr val="002060"/>
              </a:solidFill>
            </a:endParaRPr>
          </a:p>
          <a:p>
            <a:pPr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повышают сахаристость </a:t>
            </a:r>
            <a:r>
              <a:rPr lang="ru-RU" dirty="0" smtClean="0">
                <a:solidFill>
                  <a:srgbClr val="002060"/>
                </a:solidFill>
              </a:rPr>
              <a:t>и улучшают вкусовые качества ягод.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97" y="4074333"/>
            <a:ext cx="1342031" cy="22005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53" y="4029025"/>
            <a:ext cx="1397295" cy="22911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6" y="4018604"/>
            <a:ext cx="1413218" cy="23172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58" y="4074333"/>
            <a:ext cx="1298107" cy="21285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18687" y="3723147"/>
            <a:ext cx="2188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Специальная марка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77368" y="5470318"/>
            <a:ext cx="1397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Решение для теплиц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t="10224" r="1433" b="992"/>
          <a:stretch/>
        </p:blipFill>
        <p:spPr>
          <a:xfrm>
            <a:off x="5249324" y="812179"/>
            <a:ext cx="3906982" cy="279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3458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half" idx="2"/>
          </p:nvPr>
        </p:nvSpPr>
        <p:spPr>
          <a:xfrm>
            <a:off x="189846" y="437685"/>
            <a:ext cx="7378050" cy="255647"/>
          </a:xfrm>
        </p:spPr>
        <p:txBody>
          <a:bodyPr/>
          <a:lstStyle/>
          <a:p>
            <a:r>
              <a:rPr lang="ru-RU" sz="1846" dirty="0" smtClean="0">
                <a:latin typeface="Calibri" panose="020F0502020204030204" pitchFamily="34" charset="0"/>
              </a:rPr>
              <a:t>Гранулированные удобрения</a:t>
            </a:r>
            <a:endParaRPr lang="ru-RU" sz="1846" dirty="0">
              <a:latin typeface="Calibri" panose="020F0502020204030204" pitchFamily="34" charset="0"/>
            </a:endParaRP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477109" y="7601897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Text Placeholder 66"/>
          <p:cNvSpPr txBox="1">
            <a:spLocks/>
          </p:cNvSpPr>
          <p:nvPr/>
        </p:nvSpPr>
        <p:spPr>
          <a:xfrm>
            <a:off x="211016" y="234225"/>
            <a:ext cx="7378050" cy="255691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08" dirty="0">
              <a:latin typeface="Calibri" panose="020F0502020204030204" pitchFamily="34" charset="0"/>
            </a:endParaRPr>
          </a:p>
        </p:txBody>
      </p:sp>
      <p:sp>
        <p:nvSpPr>
          <p:cNvPr id="10" name="Rectangle 93"/>
          <p:cNvSpPr>
            <a:spLocks noChangeArrowheads="1"/>
          </p:cNvSpPr>
          <p:nvPr/>
        </p:nvSpPr>
        <p:spPr bwMode="auto">
          <a:xfrm>
            <a:off x="1125416" y="7519428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5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89846" y="102916"/>
            <a:ext cx="7378050" cy="276999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</a:rPr>
              <a:t>Эффективное минеральное питание яблони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44329" y="1665287"/>
            <a:ext cx="4627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Сбалансированное минеральное питание </a:t>
            </a:r>
            <a:r>
              <a:rPr lang="ru-RU" sz="2000" dirty="0" smtClean="0">
                <a:solidFill>
                  <a:srgbClr val="002060"/>
                </a:solidFill>
              </a:rPr>
              <a:t>ягодных культур весной и при закладке ягодников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Text Placeholder 66"/>
          <p:cNvSpPr>
            <a:spLocks noGrp="1"/>
          </p:cNvSpPr>
          <p:nvPr>
            <p:ph type="body" sz="half" idx="10"/>
          </p:nvPr>
        </p:nvSpPr>
        <p:spPr>
          <a:xfrm>
            <a:off x="4949892" y="917390"/>
            <a:ext cx="2664296" cy="747897"/>
          </a:xfrm>
        </p:spPr>
        <p:txBody>
          <a:bodyPr/>
          <a:lstStyle/>
          <a:p>
            <a:r>
              <a:rPr lang="ru-RU" sz="5400" dirty="0" smtClean="0">
                <a:solidFill>
                  <a:srgbClr val="002060"/>
                </a:solidFill>
              </a:rPr>
              <a:t>14:14:23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4329" y="3411334"/>
            <a:ext cx="500011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Водорастворимый доступный фосфор для закладки генеративных органов и </a:t>
            </a:r>
            <a:r>
              <a:rPr lang="ru-RU" sz="2000" dirty="0" smtClean="0">
                <a:solidFill>
                  <a:srgbClr val="002060"/>
                </a:solidFill>
              </a:rPr>
              <a:t>развития корнево</a:t>
            </a:r>
            <a:r>
              <a:rPr lang="ru-RU" sz="2000" dirty="0" smtClean="0">
                <a:solidFill>
                  <a:srgbClr val="002060"/>
                </a:solidFill>
              </a:rPr>
              <a:t>й системы</a:t>
            </a:r>
            <a:r>
              <a:rPr lang="ru-RU" sz="2000" dirty="0" smtClean="0">
                <a:solidFill>
                  <a:srgbClr val="002060"/>
                </a:solidFill>
              </a:rPr>
              <a:t>;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Доступный калий для формирования качественных плодов;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Ca</a:t>
            </a:r>
            <a:r>
              <a:rPr lang="ru-RU" sz="2000" dirty="0" smtClean="0">
                <a:solidFill>
                  <a:srgbClr val="002060"/>
                </a:solidFill>
              </a:rPr>
              <a:t> и </a:t>
            </a:r>
            <a:r>
              <a:rPr lang="en-US" sz="2000" dirty="0" smtClean="0">
                <a:solidFill>
                  <a:srgbClr val="002060"/>
                </a:solidFill>
              </a:rPr>
              <a:t>Mg </a:t>
            </a:r>
            <a:r>
              <a:rPr lang="ru-RU" sz="2000" dirty="0" smtClean="0">
                <a:solidFill>
                  <a:srgbClr val="002060"/>
                </a:solidFill>
              </a:rPr>
              <a:t>в составе улучшает товарные качества и </a:t>
            </a:r>
            <a:r>
              <a:rPr lang="ru-RU" sz="2000" dirty="0" err="1" smtClean="0">
                <a:solidFill>
                  <a:srgbClr val="002060"/>
                </a:solidFill>
              </a:rPr>
              <a:t>лежкость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083719"/>
            <a:ext cx="3825361" cy="212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65" y="3241409"/>
            <a:ext cx="3833812" cy="274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882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24291" y="770243"/>
            <a:ext cx="9168292" cy="5804778"/>
          </a:xfrm>
          <a:prstGeom prst="rect">
            <a:avLst/>
          </a:prstGeom>
        </p:spPr>
      </p:pic>
      <p:sp>
        <p:nvSpPr>
          <p:cNvPr id="63" name="Rectangle 51"/>
          <p:cNvSpPr/>
          <p:nvPr/>
        </p:nvSpPr>
        <p:spPr>
          <a:xfrm>
            <a:off x="339614" y="5261324"/>
            <a:ext cx="2089640" cy="11217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2923" rtlCol="0" anchor="b" anchorCtr="0"/>
          <a:lstStyle/>
          <a:p>
            <a:endParaRPr lang="en-GB" sz="646" dirty="0">
              <a:solidFill>
                <a:schemeClr val="tx1"/>
              </a:solidFill>
            </a:endParaRPr>
          </a:p>
        </p:txBody>
      </p:sp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285876" y="-819165"/>
            <a:ext cx="170525" cy="6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9" dirty="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altLang="en-US" sz="369" dirty="0">
                <a:latin typeface="Arial" panose="020B0604020202020204" pitchFamily="34" charset="0"/>
                <a:cs typeface="Arial" pitchFamily="34" charset="0"/>
              </a:rPr>
            </a:br>
            <a:endParaRPr lang="en-US" altLang="en-US" sz="1662" dirty="0">
              <a:latin typeface="Arial" pitchFamily="34" charset="0"/>
              <a:cs typeface="Arial" pitchFamily="34" charset="0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1512093" y="-2155595"/>
            <a:ext cx="170525" cy="6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9" dirty="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altLang="en-US" sz="369" dirty="0">
                <a:latin typeface="Arial" panose="020B0604020202020204" pitchFamily="34" charset="0"/>
                <a:cs typeface="Arial" pitchFamily="34" charset="0"/>
              </a:rPr>
            </a:br>
            <a:endParaRPr lang="en-US" altLang="en-US" sz="1662" dirty="0">
              <a:latin typeface="Arial" pitchFamily="34" charset="0"/>
              <a:cs typeface="Arial" pitchFamily="34" charset="0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2057401" y="7601897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altLang="en-US" sz="1662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85051" y="485018"/>
            <a:ext cx="7992888" cy="284102"/>
          </a:xfrm>
        </p:spPr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ЕвроХим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сегодня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62"/>
          <p:cNvGrpSpPr/>
          <p:nvPr/>
        </p:nvGrpSpPr>
        <p:grpSpPr>
          <a:xfrm>
            <a:off x="5508583" y="2934143"/>
            <a:ext cx="163065" cy="210634"/>
            <a:chOff x="8561439" y="2293374"/>
            <a:chExt cx="162232" cy="209557"/>
          </a:xfrm>
          <a:solidFill>
            <a:srgbClr val="92D050"/>
          </a:solidFill>
        </p:grpSpPr>
        <p:sp>
          <p:nvSpPr>
            <p:cNvPr id="13" name="Oval 64"/>
            <p:cNvSpPr/>
            <p:nvPr/>
          </p:nvSpPr>
          <p:spPr>
            <a:xfrm>
              <a:off x="8561439" y="2293374"/>
              <a:ext cx="162232" cy="162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  <p:sp>
          <p:nvSpPr>
            <p:cNvPr id="14" name="Triangle 65"/>
            <p:cNvSpPr/>
            <p:nvPr/>
          </p:nvSpPr>
          <p:spPr>
            <a:xfrm flipV="1">
              <a:off x="8577698" y="2419869"/>
              <a:ext cx="133273" cy="830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67"/>
          <p:cNvGrpSpPr/>
          <p:nvPr/>
        </p:nvGrpSpPr>
        <p:grpSpPr>
          <a:xfrm>
            <a:off x="5816255" y="3668749"/>
            <a:ext cx="163065" cy="210634"/>
            <a:chOff x="8561439" y="2293374"/>
            <a:chExt cx="162232" cy="209557"/>
          </a:xfrm>
          <a:solidFill>
            <a:srgbClr val="92D050"/>
          </a:solidFill>
        </p:grpSpPr>
        <p:sp>
          <p:nvSpPr>
            <p:cNvPr id="16" name="Oval 69"/>
            <p:cNvSpPr/>
            <p:nvPr/>
          </p:nvSpPr>
          <p:spPr>
            <a:xfrm>
              <a:off x="8561439" y="2293374"/>
              <a:ext cx="162232" cy="162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  <p:sp>
          <p:nvSpPr>
            <p:cNvPr id="17" name="Triangle 70"/>
            <p:cNvSpPr/>
            <p:nvPr/>
          </p:nvSpPr>
          <p:spPr>
            <a:xfrm flipV="1">
              <a:off x="8577698" y="2419869"/>
              <a:ext cx="133273" cy="830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72"/>
          <p:cNvGrpSpPr/>
          <p:nvPr/>
        </p:nvGrpSpPr>
        <p:grpSpPr>
          <a:xfrm>
            <a:off x="4710068" y="2921389"/>
            <a:ext cx="163065" cy="210634"/>
            <a:chOff x="8561439" y="2293374"/>
            <a:chExt cx="162232" cy="209557"/>
          </a:xfrm>
          <a:solidFill>
            <a:srgbClr val="92D050"/>
          </a:solidFill>
        </p:grpSpPr>
        <p:sp>
          <p:nvSpPr>
            <p:cNvPr id="19" name="Oval 74"/>
            <p:cNvSpPr/>
            <p:nvPr/>
          </p:nvSpPr>
          <p:spPr>
            <a:xfrm>
              <a:off x="8561439" y="2293374"/>
              <a:ext cx="162232" cy="162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  <p:sp>
          <p:nvSpPr>
            <p:cNvPr id="20" name="Triangle 75"/>
            <p:cNvSpPr/>
            <p:nvPr/>
          </p:nvSpPr>
          <p:spPr>
            <a:xfrm flipV="1">
              <a:off x="8577698" y="2419869"/>
              <a:ext cx="133273" cy="830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1" name="Group 77"/>
          <p:cNvGrpSpPr/>
          <p:nvPr/>
        </p:nvGrpSpPr>
        <p:grpSpPr>
          <a:xfrm>
            <a:off x="5004233" y="2649239"/>
            <a:ext cx="163065" cy="210634"/>
            <a:chOff x="8561439" y="2293374"/>
            <a:chExt cx="162232" cy="209557"/>
          </a:xfrm>
          <a:solidFill>
            <a:srgbClr val="92D050"/>
          </a:solidFill>
        </p:grpSpPr>
        <p:sp>
          <p:nvSpPr>
            <p:cNvPr id="22" name="Oval 79"/>
            <p:cNvSpPr/>
            <p:nvPr/>
          </p:nvSpPr>
          <p:spPr>
            <a:xfrm>
              <a:off x="8561439" y="2293374"/>
              <a:ext cx="162232" cy="162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  <p:sp>
          <p:nvSpPr>
            <p:cNvPr id="23" name="Triangle 80"/>
            <p:cNvSpPr/>
            <p:nvPr/>
          </p:nvSpPr>
          <p:spPr>
            <a:xfrm flipV="1">
              <a:off x="8577698" y="2419869"/>
              <a:ext cx="133273" cy="830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82"/>
          <p:cNvGrpSpPr/>
          <p:nvPr/>
        </p:nvGrpSpPr>
        <p:grpSpPr>
          <a:xfrm>
            <a:off x="8659626" y="4245972"/>
            <a:ext cx="163065" cy="210634"/>
            <a:chOff x="8561439" y="2293374"/>
            <a:chExt cx="162232" cy="209557"/>
          </a:xfrm>
          <a:solidFill>
            <a:srgbClr val="92D050"/>
          </a:solidFill>
        </p:grpSpPr>
        <p:sp>
          <p:nvSpPr>
            <p:cNvPr id="25" name="Oval 84"/>
            <p:cNvSpPr/>
            <p:nvPr/>
          </p:nvSpPr>
          <p:spPr>
            <a:xfrm>
              <a:off x="8561439" y="2293374"/>
              <a:ext cx="162232" cy="162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  <p:sp>
          <p:nvSpPr>
            <p:cNvPr id="26" name="Triangle 85"/>
            <p:cNvSpPr/>
            <p:nvPr/>
          </p:nvSpPr>
          <p:spPr>
            <a:xfrm flipV="1">
              <a:off x="8577698" y="2419869"/>
              <a:ext cx="133273" cy="830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7" name="Group 107"/>
          <p:cNvGrpSpPr/>
          <p:nvPr/>
        </p:nvGrpSpPr>
        <p:grpSpPr>
          <a:xfrm>
            <a:off x="5639198" y="3496333"/>
            <a:ext cx="163065" cy="210634"/>
            <a:chOff x="8561439" y="2293374"/>
            <a:chExt cx="162232" cy="209557"/>
          </a:xfrm>
          <a:solidFill>
            <a:srgbClr val="92D050"/>
          </a:solidFill>
        </p:grpSpPr>
        <p:sp>
          <p:nvSpPr>
            <p:cNvPr id="28" name="Oval 109"/>
            <p:cNvSpPr/>
            <p:nvPr/>
          </p:nvSpPr>
          <p:spPr>
            <a:xfrm>
              <a:off x="8561439" y="2293374"/>
              <a:ext cx="162232" cy="162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  <p:sp>
          <p:nvSpPr>
            <p:cNvPr id="29" name="Triangle 110"/>
            <p:cNvSpPr/>
            <p:nvPr/>
          </p:nvSpPr>
          <p:spPr>
            <a:xfrm flipV="1">
              <a:off x="8577698" y="2419869"/>
              <a:ext cx="133273" cy="830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0" name="Group 111"/>
          <p:cNvGrpSpPr/>
          <p:nvPr/>
        </p:nvGrpSpPr>
        <p:grpSpPr>
          <a:xfrm>
            <a:off x="3877904" y="3162977"/>
            <a:ext cx="163065" cy="232697"/>
            <a:chOff x="8561439" y="2271424"/>
            <a:chExt cx="162232" cy="231507"/>
          </a:xfrm>
          <a:solidFill>
            <a:srgbClr val="92D050"/>
          </a:solidFill>
        </p:grpSpPr>
        <p:grpSp>
          <p:nvGrpSpPr>
            <p:cNvPr id="31" name="Group 112"/>
            <p:cNvGrpSpPr/>
            <p:nvPr/>
          </p:nvGrpSpPr>
          <p:grpSpPr>
            <a:xfrm>
              <a:off x="8561439" y="2293374"/>
              <a:ext cx="162232" cy="209557"/>
              <a:chOff x="8561439" y="2293374"/>
              <a:chExt cx="162232" cy="209557"/>
            </a:xfrm>
            <a:grpFill/>
          </p:grpSpPr>
          <p:sp>
            <p:nvSpPr>
              <p:cNvPr id="33" name="Oval 114"/>
              <p:cNvSpPr/>
              <p:nvPr/>
            </p:nvSpPr>
            <p:spPr>
              <a:xfrm>
                <a:off x="8561439" y="2293374"/>
                <a:ext cx="162232" cy="16223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Triangle 115"/>
              <p:cNvSpPr/>
              <p:nvPr/>
            </p:nvSpPr>
            <p:spPr>
              <a:xfrm flipV="1">
                <a:off x="8577698" y="2419869"/>
                <a:ext cx="133273" cy="830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2" name="Subtitle 2"/>
            <p:cNvSpPr txBox="1">
              <a:spLocks/>
            </p:cNvSpPr>
            <p:nvPr/>
          </p:nvSpPr>
          <p:spPr>
            <a:xfrm>
              <a:off x="8575487" y="2271424"/>
              <a:ext cx="139043" cy="184182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/>
                <a:buNone/>
                <a:defRPr lang="en-US" sz="2133" b="0" i="0" kern="1200" dirty="0">
                  <a:solidFill>
                    <a:schemeClr val="bg1"/>
                  </a:solidFill>
                  <a:latin typeface="Calibri Regular" charset="0"/>
                  <a:ea typeface="Calibri Regular" charset="0"/>
                  <a:cs typeface="Calibri Regular" charset="0"/>
                </a:defRPr>
              </a:lvl1pPr>
              <a:lvl2pPr marL="60958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667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2pPr>
              <a:lvl3pPr marL="121917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3pPr>
              <a:lvl4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4pPr>
              <a:lvl5pPr marL="243833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b="0" i="0" kern="1200">
                  <a:solidFill>
                    <a:schemeClr val="tx1"/>
                  </a:solidFill>
                  <a:latin typeface="+mn-lt"/>
                  <a:ea typeface="Calibri Regular" charset="0"/>
                  <a:cs typeface="Calibri Regular" charset="0"/>
                </a:defRPr>
              </a:lvl5pPr>
              <a:lvl6pPr marL="304792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>
                <a:lnSpc>
                  <a:spcPts val="1403"/>
                </a:lnSpc>
              </a:pPr>
              <a:endParaRPr lang="en-GB" sz="646" b="1" dirty="0">
                <a:latin typeface="Calibri" panose="020F0502020204030204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1305244" y="2639926"/>
            <a:ext cx="1899350" cy="645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66462" rIns="132923" bIns="66462" rtlCol="0" anchor="ctr">
            <a:spAutoFit/>
          </a:bodyPr>
          <a:lstStyle/>
          <a:p>
            <a:pPr algn="ctr"/>
            <a:r>
              <a:rPr lang="ru-RU" sz="1108" b="1" dirty="0" err="1">
                <a:solidFill>
                  <a:schemeClr val="tx1"/>
                </a:solidFill>
                <a:latin typeface="Calibri" panose="020F0502020204030204" pitchFamily="34" charset="0"/>
              </a:rPr>
              <a:t>ЕвроХим</a:t>
            </a:r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 Антверпен</a:t>
            </a:r>
          </a:p>
          <a:p>
            <a:pPr algn="ctr"/>
            <a:r>
              <a:rPr lang="en-US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Бельгия</a:t>
            </a:r>
          </a:p>
          <a:p>
            <a:pPr algn="ctr"/>
            <a:r>
              <a:rPr lang="en-US" sz="1108" dirty="0">
                <a:solidFill>
                  <a:schemeClr val="tx1"/>
                </a:solidFill>
                <a:latin typeface="Calibri" panose="020F0502020204030204" pitchFamily="34" charset="0"/>
              </a:rPr>
              <a:t>NPK, AN, CAN</a:t>
            </a:r>
          </a:p>
        </p:txBody>
      </p:sp>
      <p:cxnSp>
        <p:nvCxnSpPr>
          <p:cNvPr id="36" name="Соединительная линия уступом 35"/>
          <p:cNvCxnSpPr>
            <a:stCxn id="35" idx="3"/>
            <a:endCxn id="32" idx="0"/>
          </p:cNvCxnSpPr>
          <p:nvPr/>
        </p:nvCxnSpPr>
        <p:spPr>
          <a:xfrm>
            <a:off x="3204594" y="2962781"/>
            <a:ext cx="757309" cy="2001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676401" y="4017188"/>
            <a:ext cx="1644150" cy="816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66462" rIns="132923" bIns="66462" rtlCol="0" anchor="ctr">
            <a:spAutoFit/>
          </a:bodyPr>
          <a:lstStyle/>
          <a:p>
            <a:pPr algn="ctr"/>
            <a:r>
              <a:rPr lang="ru-RU" sz="1108" b="1" dirty="0" err="1">
                <a:solidFill>
                  <a:schemeClr val="tx1"/>
                </a:solidFill>
                <a:latin typeface="Calibri" panose="020F0502020204030204" pitchFamily="34" charset="0"/>
              </a:rPr>
              <a:t>Лифоса</a:t>
            </a:r>
            <a:endParaRPr lang="ru-RU" sz="1108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Литва</a:t>
            </a:r>
          </a:p>
          <a:p>
            <a:pPr algn="ctr"/>
            <a:r>
              <a:rPr lang="en-US" sz="1108" dirty="0">
                <a:solidFill>
                  <a:schemeClr val="tx1"/>
                </a:solidFill>
                <a:latin typeface="Calibri" panose="020F0502020204030204" pitchFamily="34" charset="0"/>
              </a:rPr>
              <a:t>DAP, MAP, NP(S), WSF</a:t>
            </a:r>
            <a:br>
              <a:rPr lang="en-US" sz="1108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sz="1108" dirty="0">
                <a:solidFill>
                  <a:schemeClr val="tx1"/>
                </a:solidFill>
                <a:latin typeface="Calibri" panose="020F0502020204030204" pitchFamily="34" charset="0"/>
              </a:rPr>
              <a:t>Кормовые фосфаты</a:t>
            </a:r>
            <a:endParaRPr lang="en-US" sz="1108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38" name="Соединительная линия уступом 37"/>
          <p:cNvCxnSpPr>
            <a:stCxn id="37" idx="3"/>
            <a:endCxn id="20" idx="0"/>
          </p:cNvCxnSpPr>
          <p:nvPr/>
        </p:nvCxnSpPr>
        <p:spPr>
          <a:xfrm flipV="1">
            <a:off x="3320551" y="3132023"/>
            <a:ext cx="1472838" cy="129326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6924654" y="2989331"/>
            <a:ext cx="1898036" cy="645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66462" rIns="132923" bIns="66462" rtlCol="0" anchor="ctr">
            <a:spAutoFit/>
          </a:bodyPr>
          <a:lstStyle/>
          <a:p>
            <a:pPr algn="ctr"/>
            <a:r>
              <a:rPr lang="ru-RU" sz="1108" b="1" dirty="0" err="1">
                <a:solidFill>
                  <a:schemeClr val="tx1"/>
                </a:solidFill>
                <a:latin typeface="Calibri" panose="020F0502020204030204" pitchFamily="34" charset="0"/>
              </a:rPr>
              <a:t>ЕвроХим</a:t>
            </a:r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1108" b="1" dirty="0" err="1">
                <a:solidFill>
                  <a:schemeClr val="tx1"/>
                </a:solidFill>
                <a:latin typeface="Calibri" panose="020F0502020204030204" pitchFamily="34" charset="0"/>
              </a:rPr>
              <a:t>Мигао</a:t>
            </a:r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 СП</a:t>
            </a:r>
          </a:p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Китай</a:t>
            </a:r>
            <a:endParaRPr lang="en-US" sz="1108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108" dirty="0">
                <a:solidFill>
                  <a:schemeClr val="tx1"/>
                </a:solidFill>
                <a:latin typeface="Calibri" panose="020F0502020204030204" pitchFamily="34" charset="0"/>
              </a:rPr>
              <a:t>NK, NPK</a:t>
            </a:r>
          </a:p>
        </p:txBody>
      </p:sp>
      <p:cxnSp>
        <p:nvCxnSpPr>
          <p:cNvPr id="40" name="Соединительная линия уступом 39"/>
          <p:cNvCxnSpPr>
            <a:stCxn id="39" idx="2"/>
            <a:endCxn id="25" idx="0"/>
          </p:cNvCxnSpPr>
          <p:nvPr/>
        </p:nvCxnSpPr>
        <p:spPr>
          <a:xfrm rot="16200000" flipH="1">
            <a:off x="8001949" y="3506762"/>
            <a:ext cx="610932" cy="8674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endCxn id="16" idx="6"/>
          </p:cNvCxnSpPr>
          <p:nvPr/>
        </p:nvCxnSpPr>
        <p:spPr>
          <a:xfrm rot="16200000" flipV="1">
            <a:off x="5703327" y="4026278"/>
            <a:ext cx="940797" cy="38880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6165606" y="1210961"/>
            <a:ext cx="2216394" cy="816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2923" tIns="66462" rIns="132923" bIns="66462" rtlCol="0" anchor="ctr">
            <a:spAutoFit/>
          </a:bodyPr>
          <a:lstStyle/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«АО НАК «Азот»</a:t>
            </a:r>
          </a:p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Россия</a:t>
            </a:r>
            <a:endParaRPr lang="en-US" sz="1108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108" dirty="0">
                <a:solidFill>
                  <a:schemeClr val="tx1"/>
                </a:solidFill>
                <a:latin typeface="Calibri" panose="020F0502020204030204" pitchFamily="34" charset="0"/>
              </a:rPr>
              <a:t>AN, Ammonia, CAN, Urea, UAS, UAN</a:t>
            </a:r>
          </a:p>
        </p:txBody>
      </p:sp>
      <p:cxnSp>
        <p:nvCxnSpPr>
          <p:cNvPr id="43" name="Соединительная линия уступом 42"/>
          <p:cNvCxnSpPr>
            <a:endCxn id="13" idx="0"/>
          </p:cNvCxnSpPr>
          <p:nvPr/>
        </p:nvCxnSpPr>
        <p:spPr>
          <a:xfrm rot="5400000">
            <a:off x="5220323" y="1988859"/>
            <a:ext cx="1315076" cy="575491"/>
          </a:xfrm>
          <a:prstGeom prst="bentConnector3">
            <a:avLst>
              <a:gd name="adj1" fmla="val 7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4500436" y="4510468"/>
            <a:ext cx="1524161" cy="645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2923" tIns="66462" rIns="132923" bIns="66462" rtlCol="0" anchor="ctr">
            <a:spAutoFit/>
          </a:bodyPr>
          <a:lstStyle/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БМУ </a:t>
            </a:r>
            <a:endParaRPr lang="en-US" sz="1108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Россия</a:t>
            </a:r>
            <a:endParaRPr lang="en-US" sz="1108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108" dirty="0">
                <a:solidFill>
                  <a:schemeClr val="tx1"/>
                </a:solidFill>
                <a:latin typeface="Calibri" panose="020F0502020204030204" pitchFamily="34" charset="0"/>
              </a:rPr>
              <a:t>MAP, NP, WSF</a:t>
            </a:r>
          </a:p>
        </p:txBody>
      </p:sp>
      <p:cxnSp>
        <p:nvCxnSpPr>
          <p:cNvPr id="45" name="Соединительная линия уступом 44"/>
          <p:cNvCxnSpPr>
            <a:stCxn id="44" idx="0"/>
            <a:endCxn id="28" idx="2"/>
          </p:cNvCxnSpPr>
          <p:nvPr/>
        </p:nvCxnSpPr>
        <p:spPr>
          <a:xfrm rot="5400000" flipH="1" flipV="1">
            <a:off x="4984556" y="3855827"/>
            <a:ext cx="932602" cy="37668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2526528" y="1566513"/>
            <a:ext cx="2183540" cy="645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66462" rIns="132923" bIns="66462" rtlCol="0" anchor="ctr">
            <a:spAutoFit/>
          </a:bodyPr>
          <a:lstStyle/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Фосфорит</a:t>
            </a:r>
            <a:endParaRPr lang="en-US" sz="1108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108" dirty="0">
                <a:solidFill>
                  <a:schemeClr val="tx1"/>
                </a:solidFill>
                <a:latin typeface="Calibri" panose="020F0502020204030204" pitchFamily="34" charset="0"/>
              </a:rPr>
              <a:t>Россия</a:t>
            </a:r>
          </a:p>
          <a:p>
            <a:pPr algn="ctr"/>
            <a:r>
              <a:rPr lang="en-US" sz="1108" dirty="0">
                <a:solidFill>
                  <a:schemeClr val="tx1"/>
                </a:solidFill>
                <a:latin typeface="Calibri" panose="020F0502020204030204" pitchFamily="34" charset="0"/>
              </a:rPr>
              <a:t>MAP, DAP, </a:t>
            </a:r>
            <a:r>
              <a:rPr lang="ru-RU" sz="1108" dirty="0">
                <a:solidFill>
                  <a:schemeClr val="tx1"/>
                </a:solidFill>
                <a:latin typeface="Calibri" panose="020F0502020204030204" pitchFamily="34" charset="0"/>
              </a:rPr>
              <a:t>Кормовые фосфаты</a:t>
            </a:r>
            <a:endParaRPr lang="en-US" sz="1108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47" name="Соединительная линия уступом 46"/>
          <p:cNvCxnSpPr>
            <a:stCxn id="46" idx="3"/>
            <a:endCxn id="22" idx="0"/>
          </p:cNvCxnSpPr>
          <p:nvPr/>
        </p:nvCxnSpPr>
        <p:spPr>
          <a:xfrm>
            <a:off x="4710068" y="1889368"/>
            <a:ext cx="375698" cy="75987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6368129" y="4282978"/>
            <a:ext cx="1904996" cy="816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66462" rIns="132923" bIns="66462" rtlCol="0" anchor="ctr">
            <a:spAutoFit/>
          </a:bodyPr>
          <a:lstStyle/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Невинномысский Азот</a:t>
            </a:r>
          </a:p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Россия</a:t>
            </a:r>
            <a:endParaRPr lang="en-US" sz="1108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108" dirty="0">
                <a:solidFill>
                  <a:schemeClr val="tx1"/>
                </a:solidFill>
                <a:latin typeface="Calibri" panose="020F0502020204030204" pitchFamily="34" charset="0"/>
              </a:rPr>
              <a:t>AN, Ammonia, Urea, UAN, NK, NPK</a:t>
            </a:r>
          </a:p>
        </p:txBody>
      </p:sp>
      <p:sp>
        <p:nvSpPr>
          <p:cNvPr id="49" name="Прямоугольник 225"/>
          <p:cNvSpPr/>
          <p:nvPr/>
        </p:nvSpPr>
        <p:spPr>
          <a:xfrm>
            <a:off x="6786598" y="2112273"/>
            <a:ext cx="1595403" cy="645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66462" rIns="132923" bIns="66462" rtlCol="0" anchor="ctr">
            <a:spAutoFit/>
          </a:bodyPr>
          <a:lstStyle/>
          <a:p>
            <a:pPr algn="ctr"/>
            <a:r>
              <a:rPr lang="ru-RU" sz="1108" b="1" dirty="0" err="1">
                <a:solidFill>
                  <a:schemeClr val="tx1"/>
                </a:solidFill>
                <a:latin typeface="Calibri" panose="020F0502020204030204" pitchFamily="34" charset="0"/>
              </a:rPr>
              <a:t>Усольский</a:t>
            </a:r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 Калий</a:t>
            </a:r>
            <a:endParaRPr lang="en-US" sz="1108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108" b="1" dirty="0">
                <a:solidFill>
                  <a:schemeClr val="tx1"/>
                </a:solidFill>
                <a:latin typeface="Calibri" panose="020F0502020204030204" pitchFamily="34" charset="0"/>
              </a:rPr>
              <a:t>Россия</a:t>
            </a:r>
            <a:endParaRPr lang="en-US" sz="1108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108" dirty="0">
                <a:solidFill>
                  <a:schemeClr val="tx1"/>
                </a:solidFill>
                <a:latin typeface="Calibri" panose="020F0502020204030204" pitchFamily="34" charset="0"/>
              </a:rPr>
              <a:t>MOP </a:t>
            </a:r>
          </a:p>
        </p:txBody>
      </p:sp>
      <p:grpSp>
        <p:nvGrpSpPr>
          <p:cNvPr id="50" name="Group 62"/>
          <p:cNvGrpSpPr/>
          <p:nvPr/>
        </p:nvGrpSpPr>
        <p:grpSpPr>
          <a:xfrm>
            <a:off x="6491396" y="2723509"/>
            <a:ext cx="163065" cy="210634"/>
            <a:chOff x="8561439" y="2293374"/>
            <a:chExt cx="162232" cy="209557"/>
          </a:xfrm>
          <a:solidFill>
            <a:srgbClr val="92D050"/>
          </a:solidFill>
        </p:grpSpPr>
        <p:sp>
          <p:nvSpPr>
            <p:cNvPr id="51" name="Oval 64"/>
            <p:cNvSpPr/>
            <p:nvPr/>
          </p:nvSpPr>
          <p:spPr>
            <a:xfrm>
              <a:off x="8561439" y="2293374"/>
              <a:ext cx="162232" cy="162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  <p:sp>
          <p:nvSpPr>
            <p:cNvPr id="52" name="Triangle 65"/>
            <p:cNvSpPr/>
            <p:nvPr/>
          </p:nvSpPr>
          <p:spPr>
            <a:xfrm flipV="1">
              <a:off x="8577698" y="2419869"/>
              <a:ext cx="133273" cy="830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53" name="Соединительная линия уступом 226"/>
          <p:cNvCxnSpPr>
            <a:endCxn id="51" idx="0"/>
          </p:cNvCxnSpPr>
          <p:nvPr/>
        </p:nvCxnSpPr>
        <p:spPr>
          <a:xfrm rot="5400000">
            <a:off x="6544500" y="2445708"/>
            <a:ext cx="306230" cy="249370"/>
          </a:xfrm>
          <a:prstGeom prst="bentConnector3">
            <a:avLst>
              <a:gd name="adj1" fmla="val 135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4"/>
          <p:cNvSpPr/>
          <p:nvPr/>
        </p:nvSpPr>
        <p:spPr>
          <a:xfrm>
            <a:off x="74092" y="1040140"/>
            <a:ext cx="2550174" cy="887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92" dirty="0">
                <a:solidFill>
                  <a:srgbClr val="002060"/>
                </a:solidFill>
                <a:latin typeface="Calibri" panose="020F0502020204030204" pitchFamily="34" charset="0"/>
              </a:rPr>
              <a:t>ЕвроХим обеспечил 2,5% годового мирового производства минеральных удобрений по </a:t>
            </a:r>
            <a:r>
              <a:rPr lang="ru-RU" sz="1292" dirty="0" err="1">
                <a:solidFill>
                  <a:srgbClr val="002060"/>
                </a:solidFill>
                <a:latin typeface="Calibri" panose="020F0502020204030204" pitchFamily="34" charset="0"/>
              </a:rPr>
              <a:t>д.в</a:t>
            </a:r>
            <a:r>
              <a:rPr lang="ru-RU" sz="1292" dirty="0">
                <a:solidFill>
                  <a:srgbClr val="002060"/>
                </a:solidFill>
                <a:latin typeface="Calibri" panose="020F0502020204030204" pitchFamily="34" charset="0"/>
              </a:rPr>
              <a:t>. в 2018 году. </a:t>
            </a:r>
          </a:p>
        </p:txBody>
      </p:sp>
      <p:sp>
        <p:nvSpPr>
          <p:cNvPr id="55" name="Rectangle 52"/>
          <p:cNvSpPr/>
          <p:nvPr/>
        </p:nvSpPr>
        <p:spPr>
          <a:xfrm>
            <a:off x="2777660" y="5271368"/>
            <a:ext cx="2226573" cy="1087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 dirty="0"/>
          </a:p>
        </p:txBody>
      </p:sp>
      <p:sp>
        <p:nvSpPr>
          <p:cNvPr id="56" name="Rectangle 53"/>
          <p:cNvSpPr/>
          <p:nvPr/>
        </p:nvSpPr>
        <p:spPr>
          <a:xfrm>
            <a:off x="5280248" y="5271392"/>
            <a:ext cx="2216385" cy="11004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graphicFrame>
        <p:nvGraphicFramePr>
          <p:cNvPr id="57" name="Table 54"/>
          <p:cNvGraphicFramePr>
            <a:graphicFrameLocks noGrp="1"/>
          </p:cNvGraphicFramePr>
          <p:nvPr>
            <p:extLst/>
          </p:nvPr>
        </p:nvGraphicFramePr>
        <p:xfrm>
          <a:off x="2789748" y="5300649"/>
          <a:ext cx="2204014" cy="1061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52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87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0312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Объем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производства фосфорсодержащих </a:t>
                      </a:r>
                      <a:b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удобрений (тыс. тонн </a:t>
                      </a:r>
                      <a:r>
                        <a:rPr lang="ru-RU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д.в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.)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MAP DAP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2,355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414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NPK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1,710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Iron ore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5,700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414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Apatite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2,700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414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Feed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380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8" name="Table 55"/>
          <p:cNvGraphicFramePr>
            <a:graphicFrameLocks noGrp="1"/>
          </p:cNvGraphicFramePr>
          <p:nvPr>
            <p:extLst/>
          </p:nvPr>
        </p:nvGraphicFramePr>
        <p:xfrm>
          <a:off x="5302806" y="5310047"/>
          <a:ext cx="2193826" cy="1031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0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27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7413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Объем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производства калийсодержащих </a:t>
                      </a:r>
                      <a:b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удобрений (тыс. тонн </a:t>
                      </a:r>
                      <a:r>
                        <a:rPr lang="ru-RU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д.в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.)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899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VolgaKaliy – 1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2,300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99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VolgaKaliy</a:t>
                      </a:r>
                      <a:r>
                        <a:rPr lang="en-US" sz="8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– 2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2,300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794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Usolskiy – 1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2,300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792" marR="8792" marT="879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833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Usolskiy – 2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1,400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9" name="Table 56"/>
          <p:cNvGraphicFramePr>
            <a:graphicFrameLocks noGrp="1"/>
          </p:cNvGraphicFramePr>
          <p:nvPr>
            <p:extLst/>
          </p:nvPr>
        </p:nvGraphicFramePr>
        <p:xfrm>
          <a:off x="392230" y="5301709"/>
          <a:ext cx="2049112" cy="1041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81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1354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Объем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производства азотсодержащих удобрений (тыс. тонн </a:t>
                      </a:r>
                      <a:r>
                        <a:rPr lang="ru-RU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д.в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.)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60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Ammonia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2,830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60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AN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2,710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60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urea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2,370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660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UAN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1,449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660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solidFill>
                            <a:srgbClr val="FF0000"/>
                          </a:solidFill>
                          <a:effectLst/>
                        </a:rPr>
                        <a:t>CAN</a:t>
                      </a:r>
                      <a:endParaRPr lang="en-GB" sz="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1,445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660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Melamine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428057" y="5207294"/>
            <a:ext cx="166154" cy="32288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lIns="33231" tIns="33231" rIns="33231" bIns="33231" rtlCol="0" anchor="ctr" anchorCtr="0">
            <a:spAutoFit/>
          </a:bodyPr>
          <a:lstStyle/>
          <a:p>
            <a:pPr algn="ctr"/>
            <a:r>
              <a:rPr lang="en-US" sz="1662" b="1" dirty="0">
                <a:solidFill>
                  <a:schemeClr val="bg1"/>
                </a:solidFill>
              </a:rPr>
              <a:t>N</a:t>
            </a:r>
            <a:endParaRPr lang="en-GB" sz="1662" b="1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93762" y="5240692"/>
            <a:ext cx="166154" cy="32288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lIns="33231" tIns="33231" rIns="33231" bIns="33231" rtlCol="0" anchor="ctr" anchorCtr="0">
            <a:spAutoFit/>
          </a:bodyPr>
          <a:lstStyle/>
          <a:p>
            <a:pPr algn="ctr"/>
            <a:r>
              <a:rPr lang="en-US" sz="1662" b="1" dirty="0">
                <a:solidFill>
                  <a:schemeClr val="bg1"/>
                </a:solidFill>
              </a:rPr>
              <a:t>P</a:t>
            </a:r>
            <a:endParaRPr lang="en-GB" sz="1662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93844" y="5220448"/>
            <a:ext cx="166154" cy="32288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lIns="33231" tIns="33231" rIns="33231" bIns="33231" rtlCol="0" anchor="ctr" anchorCtr="0">
            <a:spAutoFit/>
          </a:bodyPr>
          <a:lstStyle/>
          <a:p>
            <a:pPr algn="ctr"/>
            <a:r>
              <a:rPr lang="en-US" sz="1662" b="1" dirty="0">
                <a:solidFill>
                  <a:schemeClr val="bg1"/>
                </a:solidFill>
              </a:rPr>
              <a:t>K</a:t>
            </a:r>
            <a:endParaRPr lang="en-GB" sz="1662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5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 txBox="1">
            <a:spLocks/>
          </p:cNvSpPr>
          <p:nvPr/>
        </p:nvSpPr>
        <p:spPr>
          <a:xfrm>
            <a:off x="221749" y="2253913"/>
            <a:ext cx="4686300" cy="381989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Визирская Мария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Руководитель направления развития агрохимического сервиса по региону «Россия и СНГ» </a:t>
            </a:r>
          </a:p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T</a:t>
            </a:r>
            <a:r>
              <a:rPr lang="ru-RU" dirty="0">
                <a:solidFill>
                  <a:schemeClr val="bg1"/>
                </a:solidFill>
              </a:rPr>
              <a:t>:</a:t>
            </a:r>
            <a:r>
              <a:rPr lang="fr-CA" dirty="0">
                <a:solidFill>
                  <a:schemeClr val="bg1"/>
                </a:solidFill>
              </a:rPr>
              <a:t>  </a:t>
            </a:r>
            <a:r>
              <a:rPr lang="ru-RU" dirty="0">
                <a:solidFill>
                  <a:schemeClr val="bg1"/>
                </a:solidFill>
              </a:rPr>
              <a:t>+7 (495) 795-25-27, доб. 1126</a:t>
            </a:r>
          </a:p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M</a:t>
            </a:r>
            <a:r>
              <a:rPr lang="ru-RU" dirty="0">
                <a:solidFill>
                  <a:schemeClr val="bg1"/>
                </a:solidFill>
              </a:rPr>
              <a:t>: +7 915 072 12 32</a:t>
            </a:r>
          </a:p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  <a:hlinkClick r:id="rId2"/>
              </a:rPr>
              <a:t>Mariya</a:t>
            </a:r>
            <a:r>
              <a:rPr lang="ru-RU" u="sng" dirty="0">
                <a:solidFill>
                  <a:schemeClr val="bg1"/>
                </a:solidFill>
                <a:hlinkClick r:id="rId2"/>
              </a:rPr>
              <a:t>.</a:t>
            </a:r>
            <a:r>
              <a:rPr lang="en-US" u="sng" dirty="0">
                <a:solidFill>
                  <a:schemeClr val="bg1"/>
                </a:solidFill>
                <a:hlinkClick r:id="rId2"/>
              </a:rPr>
              <a:t>Vizirskaya</a:t>
            </a:r>
            <a:r>
              <a:rPr lang="ru-RU" u="sng" dirty="0">
                <a:solidFill>
                  <a:schemeClr val="bg1"/>
                </a:solidFill>
                <a:hlinkClick r:id="rId2"/>
              </a:rPr>
              <a:t>@</a:t>
            </a:r>
            <a:r>
              <a:rPr lang="en-US" u="sng" dirty="0" err="1">
                <a:solidFill>
                  <a:schemeClr val="bg1"/>
                </a:solidFill>
                <a:hlinkClick r:id="rId2"/>
              </a:rPr>
              <a:t>eurochem</a:t>
            </a:r>
            <a:r>
              <a:rPr lang="ru-RU" u="sng" dirty="0">
                <a:solidFill>
                  <a:schemeClr val="bg1"/>
                </a:solidFill>
                <a:hlinkClick r:id="rId2"/>
              </a:rPr>
              <a:t>.</a:t>
            </a:r>
            <a:r>
              <a:rPr lang="en-US" u="sng" dirty="0" err="1">
                <a:solidFill>
                  <a:schemeClr val="bg1"/>
                </a:solidFill>
                <a:hlinkClick r:id="rId2"/>
              </a:rPr>
              <a:t>ru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u="sng" dirty="0">
                <a:solidFill>
                  <a:schemeClr val="bg1"/>
                </a:solidFill>
              </a:rPr>
              <a:t> </a:t>
            </a:r>
            <a:endParaRPr lang="ru-RU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Дмитрий Сидоренко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Начальник агрономического </a:t>
            </a:r>
            <a:r>
              <a:rPr lang="ru-RU" dirty="0" smtClean="0">
                <a:solidFill>
                  <a:schemeClr val="bg1"/>
                </a:solidFill>
              </a:rPr>
              <a:t>отдела</a:t>
            </a:r>
          </a:p>
          <a:p>
            <a:pPr marL="0" indent="0">
              <a:buNone/>
            </a:pPr>
            <a:r>
              <a:rPr lang="fr-CA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r>
              <a:rPr lang="fr-CA" dirty="0" smtClean="0">
                <a:solidFill>
                  <a:schemeClr val="bg1"/>
                </a:solidFill>
              </a:rPr>
              <a:t>  </a:t>
            </a:r>
            <a:r>
              <a:rPr lang="en-US" dirty="0" smtClean="0">
                <a:solidFill>
                  <a:schemeClr val="bg1"/>
                </a:solidFill>
              </a:rPr>
              <a:t>+7 (861) 238 64 07 (#37536)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: +7</a:t>
            </a:r>
            <a:r>
              <a:rPr lang="fr-CA" dirty="0">
                <a:solidFill>
                  <a:schemeClr val="bg1"/>
                </a:solidFill>
              </a:rPr>
              <a:t> </a:t>
            </a:r>
            <a:r>
              <a:rPr lang="en-US" dirty="0">
                <a:solidFill>
                  <a:schemeClr val="bg1"/>
                </a:solidFill>
              </a:rPr>
              <a:t>918 387 73 57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  <a:hlinkClick r:id="rId3"/>
              </a:rPr>
              <a:t>Dmitry.Sidorenko@eurochem.ru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" y="64749"/>
            <a:ext cx="3510224" cy="1109937"/>
            <a:chOff x="457200" y="1066800"/>
            <a:chExt cx="2125237" cy="63439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82" r="72177" b="35182"/>
            <a:stretch/>
          </p:blipFill>
          <p:spPr>
            <a:xfrm>
              <a:off x="457200" y="1066800"/>
              <a:ext cx="595594" cy="63439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0" t="44035" r="1" b="47847"/>
            <a:stretch/>
          </p:blipFill>
          <p:spPr>
            <a:xfrm>
              <a:off x="1143000" y="1296410"/>
              <a:ext cx="1439437" cy="175175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6049" y="59287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Почта </a:t>
            </a:r>
            <a:r>
              <a:rPr lang="ru-RU" dirty="0">
                <a:solidFill>
                  <a:schemeClr val="bg1"/>
                </a:solidFill>
              </a:rPr>
              <a:t>департамента:</a:t>
            </a:r>
          </a:p>
          <a:p>
            <a:r>
              <a:rPr lang="en-US" dirty="0">
                <a:solidFill>
                  <a:schemeClr val="bg1"/>
                </a:solidFill>
                <a:hlinkClick r:id="rId6"/>
              </a:rPr>
              <a:t>agrodep@eurochem.ru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0" cy="6921947"/>
          </a:xfrm>
          <a:prstGeom prst="rect">
            <a:avLst/>
          </a:prstGeom>
        </p:spPr>
      </p:pic>
      <p:sp>
        <p:nvSpPr>
          <p:cNvPr id="3123" name="Rectangle 93"/>
          <p:cNvSpPr>
            <a:spLocks noChangeArrowheads="1"/>
          </p:cNvSpPr>
          <p:nvPr/>
        </p:nvSpPr>
        <p:spPr bwMode="auto">
          <a:xfrm>
            <a:off x="1219200" y="766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750110"/>
            <a:ext cx="9144000" cy="707886"/>
          </a:xfrm>
          <a:prstGeom prst="rect">
            <a:avLst/>
          </a:prstGeom>
          <a:solidFill>
            <a:srgbClr val="ABDCFF">
              <a:alpha val="5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Группа 12"/>
          <p:cNvGrpSpPr>
            <a:grpSpLocks noChangeAspect="1"/>
          </p:cNvGrpSpPr>
          <p:nvPr/>
        </p:nvGrpSpPr>
        <p:grpSpPr>
          <a:xfrm>
            <a:off x="192366" y="81525"/>
            <a:ext cx="3510224" cy="1109937"/>
            <a:chOff x="457200" y="1066800"/>
            <a:chExt cx="2125237" cy="63439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82" r="72177" b="35182"/>
            <a:stretch/>
          </p:blipFill>
          <p:spPr>
            <a:xfrm>
              <a:off x="457200" y="1066800"/>
              <a:ext cx="595594" cy="63439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0" t="44035" r="1" b="47847"/>
            <a:stretch/>
          </p:blipFill>
          <p:spPr>
            <a:xfrm>
              <a:off x="1143000" y="1296410"/>
              <a:ext cx="1439437" cy="175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6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Rectangle 74"/>
          <p:cNvSpPr>
            <a:spLocks noChangeArrowheads="1"/>
          </p:cNvSpPr>
          <p:nvPr/>
        </p:nvSpPr>
        <p:spPr bwMode="auto">
          <a:xfrm>
            <a:off x="190501" y="-819165"/>
            <a:ext cx="170525" cy="6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9" dirty="0"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369" dirty="0">
                <a:latin typeface="Arial" pitchFamily="34" charset="0"/>
                <a:cs typeface="Arial" pitchFamily="34" charset="0"/>
              </a:rPr>
            </a:br>
            <a:endParaRPr lang="en-US" altLang="en-US" sz="1662" dirty="0">
              <a:latin typeface="Arial" pitchFamily="34" charset="0"/>
              <a:cs typeface="Arial" pitchFamily="34" charset="0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1" name="Rectangle 82"/>
          <p:cNvSpPr>
            <a:spLocks noChangeArrowheads="1"/>
          </p:cNvSpPr>
          <p:nvPr/>
        </p:nvSpPr>
        <p:spPr bwMode="auto">
          <a:xfrm>
            <a:off x="-2016125" y="-2155595"/>
            <a:ext cx="170525" cy="6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9" dirty="0"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369" dirty="0">
                <a:latin typeface="Arial" pitchFamily="34" charset="0"/>
                <a:cs typeface="Arial" pitchFamily="34" charset="0"/>
              </a:rPr>
            </a:br>
            <a:endParaRPr lang="en-US" altLang="en-US" sz="1662" dirty="0">
              <a:latin typeface="Arial" pitchFamily="34" charset="0"/>
              <a:cs typeface="Arial" pitchFamily="34" charset="0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2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9062" y="1058135"/>
            <a:ext cx="2304410" cy="483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00" y="2293071"/>
            <a:ext cx="2631482" cy="260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13" y="1169057"/>
            <a:ext cx="2592288" cy="132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82" y="4751883"/>
            <a:ext cx="2320767" cy="112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2409" y="1234863"/>
            <a:ext cx="1724280" cy="8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2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ЛИЦЕНЗИРОВАННЫЕ СКЛАДЫ ХРАНЕНИЯ минеральных удобрений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7549" y="2501512"/>
            <a:ext cx="1724280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2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ФАСОВКА ПРОДУКЦИИ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7549" y="3606476"/>
            <a:ext cx="1724280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2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КЛИЕНТСКИЕ ЦЕНТРЫ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70077" y="4800287"/>
            <a:ext cx="1724280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2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ПРОИЗВОДСТВО УДОБРЕНИЙ С </a:t>
            </a:r>
            <a:r>
              <a:rPr lang="ru-RU" sz="1292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ИНГИБИТОРАМИ</a:t>
            </a:r>
            <a:endParaRPr lang="ru-RU" sz="1292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3472" y="1301995"/>
            <a:ext cx="1724280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2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СКЛАДЫ СПЕЦИАЛЬНЫХ ПРОДУКТОВ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43472" y="2381346"/>
            <a:ext cx="1724280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2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ТОЧКИ ПРОДАЖ СПЕЦИАЛЬНЫХ ПРОДУКТОВ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3472" y="3606477"/>
            <a:ext cx="1724280" cy="8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2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СМЕШЕНИЕ СУХИХ И ЖИДКИХ БЛЕНДОВ по характеристикам клиента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4149" y="4782033"/>
            <a:ext cx="1724280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2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ДОСТАВКА</a:t>
            </a:r>
          </a:p>
        </p:txBody>
      </p:sp>
      <p:sp>
        <p:nvSpPr>
          <p:cNvPr id="18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66782" y="113479"/>
            <a:ext cx="7992888" cy="284102"/>
          </a:xfrm>
        </p:spPr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ЕвроХим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сегодня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190501" y="465383"/>
            <a:ext cx="7992888" cy="284102"/>
          </a:xfrm>
        </p:spPr>
        <p:txBody>
          <a:bodyPr/>
          <a:lstStyle/>
          <a:p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Логистические и производственные сервисы</a:t>
            </a:r>
          </a:p>
        </p:txBody>
      </p:sp>
    </p:spTree>
    <p:extLst>
      <p:ext uri="{BB962C8B-B14F-4D97-AF65-F5344CB8AC3E}">
        <p14:creationId xmlns:p14="http://schemas.microsoft.com/office/powerpoint/2010/main" val="35034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04293" y="458557"/>
            <a:ext cx="7378050" cy="255691"/>
          </a:xfrm>
        </p:spPr>
        <p:txBody>
          <a:bodyPr/>
          <a:lstStyle/>
          <a:p>
            <a:r>
              <a:rPr lang="ru-RU" dirty="0" smtClean="0"/>
              <a:t>РАЗВИТИЕ АГРОХИМИЧЕСКОГО СЕРВИСА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0"/>
          </p:nvPr>
        </p:nvSpPr>
        <p:spPr>
          <a:xfrm>
            <a:off x="404293" y="105716"/>
            <a:ext cx="5069564" cy="284102"/>
          </a:xfrm>
        </p:spPr>
        <p:txBody>
          <a:bodyPr/>
          <a:lstStyle/>
          <a:p>
            <a:r>
              <a:rPr lang="ru-RU" dirty="0" smtClean="0"/>
              <a:t>ЕВРОХИМ</a:t>
            </a:r>
            <a:endParaRPr lang="en-US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3918962" y="1951892"/>
            <a:ext cx="4803008" cy="4258335"/>
            <a:chOff x="2854295" y="1023125"/>
            <a:chExt cx="6289705" cy="561254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54295" y="4472848"/>
              <a:ext cx="6289705" cy="2162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51982" y="1023125"/>
              <a:ext cx="5892018" cy="353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2143569" y="1664698"/>
            <a:ext cx="2757690" cy="1482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/>
          </a:p>
        </p:txBody>
      </p:sp>
      <p:sp>
        <p:nvSpPr>
          <p:cNvPr id="15" name="TextBox 14"/>
          <p:cNvSpPr txBox="1"/>
          <p:nvPr/>
        </p:nvSpPr>
        <p:spPr>
          <a:xfrm>
            <a:off x="562708" y="967155"/>
            <a:ext cx="4736754" cy="173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77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ОПЫТОВ – ОЦЕНКА ЭФФЕКТИВНОСТИ:</a:t>
            </a:r>
          </a:p>
          <a:p>
            <a:pPr marL="263776" indent="-263776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ru-RU" sz="129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ЭФФЕКТИВНОСТИ ТЕХНОЛОГИЙ ПИТАНИЯ </a:t>
            </a:r>
            <a:endParaRPr lang="ru-RU" sz="1292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ru-RU" sz="1292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ИСПЫТАНИЯ </a:t>
            </a:r>
            <a:r>
              <a:rPr lang="ru-RU" sz="129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НОВЕЙШИХ ПРОДУКТОВ В ПИТАНИИ </a:t>
            </a:r>
            <a:endParaRPr lang="ru-RU" sz="1292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ru-RU" sz="1292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</a:t>
            </a:r>
            <a:r>
              <a:rPr lang="ru-RU" sz="129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ОПТИМАЛЬНОЙ ПРОГРАММЫ ДЛЯ КОНКРЕТНОГО ХОЗЯЙСТВА, ПОЛЯ</a:t>
            </a:r>
          </a:p>
          <a:p>
            <a:pPr marL="263776" indent="-263776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ru-RU" sz="129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АСПЕКТЫ ВНЕСЕНИЯ УДОБРЕНИЙ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33046" y="5187464"/>
            <a:ext cx="3798277" cy="1029834"/>
            <a:chOff x="88777" y="5650846"/>
            <a:chExt cx="4114800" cy="1115653"/>
          </a:xfrm>
        </p:grpSpPr>
        <p:sp>
          <p:nvSpPr>
            <p:cNvPr id="17" name="TextBox 16"/>
            <p:cNvSpPr txBox="1"/>
            <p:nvPr/>
          </p:nvSpPr>
          <p:spPr>
            <a:xfrm>
              <a:off x="88777" y="5872003"/>
              <a:ext cx="2418370" cy="869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62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Общее количество </a:t>
              </a:r>
              <a:r>
                <a:rPr lang="ru-RU" sz="1662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62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954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опытов </a:t>
              </a:r>
              <a:r>
                <a:rPr lang="ru-RU" sz="1662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более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400608" y="5650846"/>
              <a:ext cx="1802969" cy="11156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6092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86785" y="3124199"/>
            <a:ext cx="3693561" cy="1900557"/>
            <a:chOff x="0" y="3490846"/>
            <a:chExt cx="4001358" cy="205893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6084" y="3782634"/>
              <a:ext cx="3975274" cy="1767149"/>
              <a:chOff x="3807971" y="4042283"/>
              <a:chExt cx="3975274" cy="1767149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3807971" y="4042283"/>
                <a:ext cx="1748901" cy="17625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СОЯ</a:t>
                </a: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РИС</a:t>
                </a: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ТРАВЫ</a:t>
                </a: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ОВОЩИ</a:t>
                </a: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ЯЧМЕНЬ</a:t>
                </a: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КУКУРУЗА</a:t>
                </a: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4877158" y="4046866"/>
                <a:ext cx="2906087" cy="17625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ЯЧМЕНЬ ПИВОВАРЕННЫЙ</a:t>
                </a: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ЯРОВОЙ И ОЗИМЫЙ РАПС</a:t>
                </a: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ОЗИМАЯ ПШЕНИЦА</a:t>
                </a: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САХАРНАЯ СВЕКЛА</a:t>
                </a: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ЗЕМЛЯНИКА</a:t>
                </a:r>
                <a:endParaRPr lang="ru-RU" sz="110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1115" indent="-10111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10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КАРТОФЕЛЬ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0" y="3490846"/>
              <a:ext cx="4001358" cy="3154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numCol="1" rtlCol="0">
              <a:spAutoFit/>
            </a:bodyPr>
            <a:lstStyle/>
            <a:p>
              <a:r>
                <a:rPr lang="ru-RU" sz="1292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ОПЫТЫ ОХВАТЫВАЮТ КУЛЬТУРЫ: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235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385" y="1940374"/>
            <a:ext cx="749996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минерального питания ягодных культур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" y="64749"/>
            <a:ext cx="3510224" cy="1109937"/>
            <a:chOff x="457200" y="1066800"/>
            <a:chExt cx="2125237" cy="63439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82" r="72177" b="35182"/>
            <a:stretch/>
          </p:blipFill>
          <p:spPr>
            <a:xfrm>
              <a:off x="457200" y="1066800"/>
              <a:ext cx="595594" cy="63439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0" t="44035" r="1" b="47847"/>
            <a:stretch/>
          </p:blipFill>
          <p:spPr>
            <a:xfrm>
              <a:off x="1143000" y="1296410"/>
              <a:ext cx="1439437" cy="175175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7" b="18322"/>
          <a:stretch/>
        </p:blipFill>
        <p:spPr>
          <a:xfrm flipH="1">
            <a:off x="1" y="3356515"/>
            <a:ext cx="91440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питание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Особенности минерального питания ягод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343040"/>
            <a:ext cx="3822122" cy="2123401"/>
          </a:xfrm>
          <a:prstGeom prst="rect">
            <a:avLst/>
          </a:prstGeom>
        </p:spPr>
      </p:pic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230920" y="1198882"/>
            <a:ext cx="4950680" cy="276999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Распределение элементов питания в ягодах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4299" y="1647271"/>
            <a:ext cx="8747480" cy="3278677"/>
            <a:chOff x="114298" y="1647271"/>
            <a:chExt cx="9224481" cy="3278677"/>
          </a:xfrm>
        </p:grpSpPr>
        <p:pic>
          <p:nvPicPr>
            <p:cNvPr id="10" name="Рисунок 9" descr="https://images.benchmarkemail.com/client648214/image5495045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298" y="1647271"/>
              <a:ext cx="5873045" cy="32786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4727268" y="1844690"/>
              <a:ext cx="4572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Ягоды</a:t>
              </a:r>
              <a:endPara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66779" y="2505090"/>
              <a:ext cx="4572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Цветы</a:t>
              </a:r>
              <a:endPara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736151" y="3150572"/>
              <a:ext cx="2356510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Листья и  побеги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727268" y="3820381"/>
              <a:ext cx="4572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Корни</a:t>
              </a:r>
              <a:endPara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326009"/>
              </p:ext>
            </p:extLst>
          </p:nvPr>
        </p:nvGraphicFramePr>
        <p:xfrm>
          <a:off x="6263670" y="1966014"/>
          <a:ext cx="2389544" cy="1854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4772"/>
                <a:gridCol w="11947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3-4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0,5-1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3,5-4,5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</a:t>
                      </a: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195641" y="1245375"/>
            <a:ext cx="280808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Вынос эл-то питания с урожаем ягод, кг/тонна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42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6"/>
          <p:cNvSpPr>
            <a:spLocks noGrp="1"/>
          </p:cNvSpPr>
          <p:nvPr>
            <p:ph type="body" sz="half" idx="10"/>
          </p:nvPr>
        </p:nvSpPr>
        <p:spPr>
          <a:xfrm>
            <a:off x="230920" y="77893"/>
            <a:ext cx="7992888" cy="3077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Минеральное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питание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Особенности минерального питания ягод</a:t>
            </a:r>
            <a:endParaRPr lang="ru-RU" dirty="0"/>
          </a:p>
        </p:txBody>
      </p:sp>
      <p:pic>
        <p:nvPicPr>
          <p:cNvPr id="12" name="Рисунок 11" descr="https://www.yara.us/contentassets/ccf532101bec425883a546ab5ed4db6d/macronutrient-uptake-in-strawberries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9"/>
          <a:stretch/>
        </p:blipFill>
        <p:spPr bwMode="auto">
          <a:xfrm>
            <a:off x="375355" y="1591733"/>
            <a:ext cx="7639756" cy="37366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558298" y="1141125"/>
            <a:ext cx="6102146" cy="1274195"/>
          </a:xfrm>
          <a:solidFill>
            <a:schemeClr val="bg1"/>
          </a:solidFill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Вынос элементов питания (растение + ягода)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Субстрат (слева) и грунт (справа)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кг эл-та на тонну урожая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7132" y="2347188"/>
            <a:ext cx="588126" cy="3387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5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4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3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</a:pPr>
            <a:r>
              <a:rPr lang="ru-RU" sz="1200" b="1" dirty="0"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</a:pP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</a:pPr>
            <a:endParaRPr lang="en-US" sz="12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196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dirty="0" smtClean="0">
            <a:solidFill>
              <a:srgbClr val="009EE3"/>
            </a:solidFill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17596</TotalTime>
  <Words>2089</Words>
  <Application>Microsoft Office PowerPoint</Application>
  <PresentationFormat>Экран (4:3)</PresentationFormat>
  <Paragraphs>584</Paragraphs>
  <Slides>41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Regular</vt:lpstr>
      <vt:lpstr>Times New Roman</vt:lpstr>
      <vt:lpstr>Wingdings</vt:lpstr>
      <vt:lpstr>Тема Office</vt:lpstr>
      <vt:lpstr>Минеральное питание для ягодных культур от компании ЕвроХим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минерального питания ягодных культур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БМУ – производство водорастворимых NPK </vt:lpstr>
      <vt:lpstr>БМУ – производство водорастворимых NPK </vt:lpstr>
      <vt:lpstr>БМУ – производство водорастворимых NPK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Визирская Мария Михайловна \ Mariya Vizirskaya</cp:lastModifiedBy>
  <cp:revision>1040</cp:revision>
  <cp:lastPrinted>2016-11-11T07:20:15Z</cp:lastPrinted>
  <dcterms:created xsi:type="dcterms:W3CDTF">2016-09-02T13:36:12Z</dcterms:created>
  <dcterms:modified xsi:type="dcterms:W3CDTF">2020-02-27T21:08:00Z</dcterms:modified>
</cp:coreProperties>
</file>